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16" r:id="rId1"/>
  </p:sldMasterIdLst>
  <p:notesMasterIdLst>
    <p:notesMasterId r:id="rId26"/>
  </p:notesMasterIdLst>
  <p:sldIdLst>
    <p:sldId id="256" r:id="rId2"/>
    <p:sldId id="328" r:id="rId3"/>
    <p:sldId id="359" r:id="rId4"/>
    <p:sldId id="358" r:id="rId5"/>
    <p:sldId id="329" r:id="rId6"/>
    <p:sldId id="409" r:id="rId7"/>
    <p:sldId id="3488" r:id="rId8"/>
    <p:sldId id="3487" r:id="rId9"/>
    <p:sldId id="266" r:id="rId10"/>
    <p:sldId id="375" r:id="rId11"/>
    <p:sldId id="3506" r:id="rId12"/>
    <p:sldId id="1751" r:id="rId13"/>
    <p:sldId id="1736" r:id="rId14"/>
    <p:sldId id="257" r:id="rId15"/>
    <p:sldId id="1724" r:id="rId16"/>
    <p:sldId id="1632" r:id="rId17"/>
    <p:sldId id="1732" r:id="rId18"/>
    <p:sldId id="379" r:id="rId19"/>
    <p:sldId id="1421" r:id="rId20"/>
    <p:sldId id="365" r:id="rId21"/>
    <p:sldId id="1617" r:id="rId22"/>
    <p:sldId id="1613" r:id="rId23"/>
    <p:sldId id="3486" r:id="rId24"/>
    <p:sldId id="269"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78"/>
    <p:restoredTop sz="94762"/>
  </p:normalViewPr>
  <p:slideViewPr>
    <p:cSldViewPr snapToObjects="1">
      <p:cViewPr varScale="1">
        <p:scale>
          <a:sx n="121" d="100"/>
          <a:sy n="121" d="100"/>
        </p:scale>
        <p:origin x="1296"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Documents%20and%20Settings\mkinglee\Desktop\+Publications\ProgramStats.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a:defRPr sz="3600" b="0">
                <a:solidFill>
                  <a:srgbClr val="FFFF00"/>
                </a:solidFill>
              </a:defRPr>
            </a:pPr>
            <a:r>
              <a:rPr lang="en-US" sz="3600" b="0">
                <a:solidFill>
                  <a:srgbClr val="FFFF00"/>
                </a:solidFill>
              </a:rPr>
              <a:t>LCLUC Program</a:t>
            </a:r>
            <a:r>
              <a:rPr lang="en-US" sz="3600" b="0" baseline="0">
                <a:solidFill>
                  <a:srgbClr val="FFFF00"/>
                </a:solidFill>
              </a:rPr>
              <a:t> Content</a:t>
            </a:r>
            <a:endParaRPr lang="en-US" sz="3600" b="0">
              <a:solidFill>
                <a:srgbClr val="FFFF00"/>
              </a:solidFill>
            </a:endParaRPr>
          </a:p>
        </c:rich>
      </c:tx>
      <c:layout>
        <c:manualLayout>
          <c:xMode val="edge"/>
          <c:yMode val="edge"/>
          <c:x val="0.26588856080489898"/>
          <c:y val="5.4421768707482998E-2"/>
        </c:manualLayout>
      </c:layout>
      <c:overlay val="0"/>
    </c:title>
    <c:autoTitleDeleted val="0"/>
    <c:plotArea>
      <c:layout/>
      <c:pieChart>
        <c:varyColors val="1"/>
        <c:ser>
          <c:idx val="0"/>
          <c:order val="0"/>
          <c:dLbls>
            <c:dLbl>
              <c:idx val="0"/>
              <c:layout>
                <c:manualLayout>
                  <c:x val="-1.61198711965999E-2"/>
                  <c:y val="0.12986619529701601"/>
                </c:manualLayout>
              </c:layout>
              <c:tx>
                <c:rich>
                  <a:bodyPr/>
                  <a:lstStyle/>
                  <a:p>
                    <a:r>
                      <a:rPr lang="en-US">
                        <a:solidFill>
                          <a:srgbClr val="000000"/>
                        </a:solidFill>
                      </a:rPr>
                      <a:t>Vuln./ </a:t>
                    </a:r>
                  </a:p>
                  <a:p>
                    <a:r>
                      <a:rPr lang="en-US">
                        <a:solidFill>
                          <a:srgbClr val="000000"/>
                        </a:solidFill>
                      </a:rPr>
                      <a:t>Adapt.
4%</a:t>
                    </a:r>
                    <a:endParaRPr lang="en-US">
                      <a:solidFill>
                        <a:srgbClr val="FFFFFF"/>
                      </a:solidFill>
                    </a:endParaRPr>
                  </a:p>
                </c:rich>
              </c:tx>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0-1B22-CB40-A397-42A13EB21B8D}"/>
                </c:ext>
              </c:extLst>
            </c:dLbl>
            <c:dLbl>
              <c:idx val="1"/>
              <c:layout>
                <c:manualLayout>
                  <c:x val="-6.5909537601406359E-2"/>
                  <c:y val="9.827669502482352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B22-CB40-A397-42A13EB21B8D}"/>
                </c:ext>
              </c:extLst>
            </c:dLbl>
            <c:dLbl>
              <c:idx val="2"/>
              <c:layout>
                <c:manualLayout>
                  <c:x val="-0.101538057915669"/>
                  <c:y val="0.118116806827718"/>
                </c:manualLayout>
              </c:layout>
              <c:tx>
                <c:rich>
                  <a:bodyPr/>
                  <a:lstStyle/>
                  <a:p>
                    <a:endParaRPr lang="en-US">
                      <a:solidFill>
                        <a:srgbClr val="000000"/>
                      </a:solidFill>
                    </a:endParaRPr>
                  </a:p>
                  <a:p>
                    <a:r>
                      <a:rPr lang="en-US">
                        <a:solidFill>
                          <a:srgbClr val="000000"/>
                        </a:solidFill>
                      </a:rPr>
                      <a:t>Climate Variability </a:t>
                    </a:r>
                  </a:p>
                  <a:p>
                    <a:r>
                      <a:rPr lang="en-US">
                        <a:solidFill>
                          <a:srgbClr val="000000"/>
                        </a:solidFill>
                      </a:rPr>
                      <a:t>and Change
6%</a:t>
                    </a:r>
                    <a:endParaRPr lang="en-US">
                      <a:solidFill>
                        <a:srgbClr val="FFFFFF"/>
                      </a:solidFill>
                    </a:endParaRPr>
                  </a:p>
                </c:rich>
              </c:tx>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2-1B22-CB40-A397-42A13EB21B8D}"/>
                </c:ext>
              </c:extLst>
            </c:dLbl>
            <c:dLbl>
              <c:idx val="3"/>
              <c:layout>
                <c:manualLayout>
                  <c:x val="-0.16709843081312412"/>
                  <c:y val="9.366992635420907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B22-CB40-A397-42A13EB21B8D}"/>
                </c:ext>
              </c:extLst>
            </c:dLbl>
            <c:dLbl>
              <c:idx val="5"/>
              <c:layout>
                <c:manualLayout>
                  <c:x val="-0.143154512036342"/>
                  <c:y val="-0.24517006802721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1B22-CB40-A397-42A13EB21B8D}"/>
                </c:ext>
              </c:extLst>
            </c:dLbl>
            <c:dLbl>
              <c:idx val="6"/>
              <c:layout>
                <c:manualLayout>
                  <c:x val="0.118624617806698"/>
                  <c:y val="-0.123764672273109"/>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B22-CB40-A397-42A13EB21B8D}"/>
                </c:ext>
              </c:extLst>
            </c:dLbl>
            <c:dLbl>
              <c:idx val="7"/>
              <c:layout>
                <c:manualLayout>
                  <c:x val="0.223928490215481"/>
                  <c:y val="2.34499259021188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6-1B22-CB40-A397-42A13EB21B8D}"/>
                </c:ext>
              </c:extLst>
            </c:dLbl>
            <c:dLbl>
              <c:idx val="8"/>
              <c:layout>
                <c:manualLayout>
                  <c:x val="0.15025703240734001"/>
                  <c:y val="0.17594172157051799"/>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1B22-CB40-A397-42A13EB21B8D}"/>
                </c:ext>
              </c:extLst>
            </c:dLbl>
            <c:dLbl>
              <c:idx val="9"/>
              <c:layout>
                <c:manualLayout>
                  <c:x val="0.15229691416107899"/>
                  <c:y val="0.18911707465138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8-1B22-CB40-A397-42A13EB21B8D}"/>
                </c:ext>
              </c:extLst>
            </c:dLbl>
            <c:spPr>
              <a:noFill/>
              <a:ln>
                <a:noFill/>
              </a:ln>
              <a:effectLst/>
            </c:spPr>
            <c:txPr>
              <a:bodyPr/>
              <a:lstStyle/>
              <a:p>
                <a:pPr>
                  <a:defRPr sz="1200" b="1">
                    <a:solidFill>
                      <a:schemeClr val="tx1"/>
                    </a:solidFill>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'Program Funding'!$B$2:$B$10</c:f>
              <c:strCache>
                <c:ptCount val="9"/>
                <c:pt idx="0">
                  <c:v>Vulnerability, Adaptation</c:v>
                </c:pt>
                <c:pt idx="1">
                  <c:v>Synthesis Studies</c:v>
                </c:pt>
                <c:pt idx="2">
                  <c:v>Climate Variability and Change</c:v>
                </c:pt>
                <c:pt idx="3">
                  <c:v>Water and Energy Cycle Impacts</c:v>
                </c:pt>
                <c:pt idx="4">
                  <c:v>Ecosystems and Biodiversity Impacts</c:v>
                </c:pt>
                <c:pt idx="5">
                  <c:v>Observations and Data/ Detection and Monitoring of LCLUC</c:v>
                </c:pt>
                <c:pt idx="6">
                  <c:v>Drivers of Change</c:v>
                </c:pt>
                <c:pt idx="7">
                  <c:v>Predictive Land Use Modeling</c:v>
                </c:pt>
                <c:pt idx="8">
                  <c:v>Carbon and Biogeochemical Cycle Impacts</c:v>
                </c:pt>
              </c:strCache>
            </c:strRef>
          </c:cat>
          <c:val>
            <c:numRef>
              <c:f>'Program Funding'!$C$2:$C$10</c:f>
              <c:numCache>
                <c:formatCode>General</c:formatCode>
                <c:ptCount val="9"/>
                <c:pt idx="0">
                  <c:v>19</c:v>
                </c:pt>
                <c:pt idx="1">
                  <c:v>21</c:v>
                </c:pt>
                <c:pt idx="2">
                  <c:v>29</c:v>
                </c:pt>
                <c:pt idx="3">
                  <c:v>35</c:v>
                </c:pt>
                <c:pt idx="4">
                  <c:v>36</c:v>
                </c:pt>
                <c:pt idx="5">
                  <c:v>130</c:v>
                </c:pt>
                <c:pt idx="6">
                  <c:v>52</c:v>
                </c:pt>
                <c:pt idx="7">
                  <c:v>68</c:v>
                </c:pt>
                <c:pt idx="8">
                  <c:v>84</c:v>
                </c:pt>
              </c:numCache>
            </c:numRef>
          </c:val>
          <c:extLst>
            <c:ext xmlns:c16="http://schemas.microsoft.com/office/drawing/2014/chart" uri="{C3380CC4-5D6E-409C-BE32-E72D297353CC}">
              <c16:uniqueId val="{00000009-1B22-CB40-A397-42A13EB21B8D}"/>
            </c:ext>
          </c:extLst>
        </c:ser>
        <c:dLbls>
          <c:showLegendKey val="0"/>
          <c:showVal val="0"/>
          <c:showCatName val="1"/>
          <c:showSerName val="0"/>
          <c:showPercent val="1"/>
          <c:showBubbleSize val="0"/>
          <c:showLeaderLines val="0"/>
        </c:dLbls>
        <c:firstSliceAng val="0"/>
      </c:pieChart>
    </c:plotArea>
    <c:plotVisOnly val="1"/>
    <c:dispBlanksAs val="gap"/>
    <c:showDLblsOverMax val="0"/>
  </c:chart>
  <c:externalData r:id="rId2">
    <c:autoUpdate val="0"/>
  </c:externalData>
  <c:userShapes r:id="rId3"/>
</c:chartSpace>
</file>

<file path=ppt/drawings/_rels/drawing1.xml.rels><?xml version="1.0" encoding="UTF-8" standalone="yes"?>
<Relationships xmlns="http://schemas.openxmlformats.org/package/2006/relationships"><Relationship Id="rId1" Type="http://schemas.openxmlformats.org/officeDocument/2006/relationships/image" Target="../media/image17.png"/></Relationships>
</file>

<file path=ppt/drawings/drawing1.xml><?xml version="1.0" encoding="utf-8"?>
<c:userShapes xmlns:c="http://schemas.openxmlformats.org/drawingml/2006/chart">
  <cdr:relSizeAnchor xmlns:cdr="http://schemas.openxmlformats.org/drawingml/2006/chartDrawing">
    <cdr:from>
      <cdr:x>0</cdr:x>
      <cdr:y>0.77759</cdr:y>
    </cdr:from>
    <cdr:to>
      <cdr:x>0.33405</cdr:x>
      <cdr:y>1</cdr:y>
    </cdr:to>
    <cdr:sp macro="" textlink="">
      <cdr:nvSpPr>
        <cdr:cNvPr id="2" name="TextBox 1"/>
        <cdr:cNvSpPr txBox="1"/>
      </cdr:nvSpPr>
      <cdr:spPr>
        <a:xfrm xmlns:a="http://schemas.openxmlformats.org/drawingml/2006/main">
          <a:off x="0" y="5000851"/>
          <a:ext cx="2897842" cy="143033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b="1" dirty="0">
              <a:solidFill>
                <a:schemeClr val="bg1"/>
              </a:solidFill>
            </a:rPr>
            <a:t>Impacts  - 1/3</a:t>
          </a:r>
        </a:p>
        <a:p xmlns:a="http://schemas.openxmlformats.org/drawingml/2006/main">
          <a:r>
            <a:rPr lang="en-US" sz="2000" b="1" dirty="0">
              <a:solidFill>
                <a:schemeClr val="bg1"/>
              </a:solidFill>
            </a:rPr>
            <a:t>Monitoring - 1/3</a:t>
          </a:r>
        </a:p>
        <a:p xmlns:a="http://schemas.openxmlformats.org/drawingml/2006/main">
          <a:r>
            <a:rPr lang="en-US" sz="2000" b="1" dirty="0">
              <a:solidFill>
                <a:schemeClr val="bg1"/>
              </a:solidFill>
            </a:rPr>
            <a:t>Synthesis, other - 1/3</a:t>
          </a:r>
        </a:p>
        <a:p xmlns:a="http://schemas.openxmlformats.org/drawingml/2006/main">
          <a:r>
            <a:rPr lang="en-US" sz="2000" b="1" dirty="0">
              <a:solidFill>
                <a:schemeClr val="accent3">
                  <a:lumMod val="75000"/>
                </a:schemeClr>
              </a:solidFill>
            </a:rPr>
            <a:t> </a:t>
          </a:r>
          <a:endParaRPr lang="en-US" sz="2000" dirty="0">
            <a:solidFill>
              <a:schemeClr val="bg1"/>
            </a:solidFill>
          </a:endParaRPr>
        </a:p>
      </cdr:txBody>
    </cdr:sp>
  </cdr:relSizeAnchor>
  <cdr:relSizeAnchor xmlns:cdr="http://schemas.openxmlformats.org/drawingml/2006/chartDrawing">
    <cdr:from>
      <cdr:x>0.00489</cdr:x>
      <cdr:y>0.47402</cdr:y>
    </cdr:from>
    <cdr:to>
      <cdr:x>0.22292</cdr:x>
      <cdr:y>0.64579</cdr:y>
    </cdr:to>
    <cdr:pic>
      <cdr:nvPicPr>
        <cdr:cNvPr id="3" name="Picture 2">
          <a:extLst xmlns:a="http://schemas.openxmlformats.org/drawingml/2006/main">
            <a:ext uri="{FF2B5EF4-FFF2-40B4-BE49-F238E27FC236}">
              <a16:creationId xmlns:a16="http://schemas.microsoft.com/office/drawing/2014/main" id="{3D2D5652-CBC3-4806-823D-8AF482C08D76}"/>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42457" y="3048487"/>
          <a:ext cx="1891365" cy="1104688"/>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ea typeface="ＭＳ Ｐゴシック" pitchFamily="-65" charset="-128"/>
                <a:cs typeface="ＭＳ Ｐゴシック" pitchFamily="-65"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02F80ECD-C0F5-AA46-9E47-A533E84446FC}" type="datetime1">
              <a:rPr lang="en-US"/>
              <a:pPr>
                <a:defRPr/>
              </a:pPr>
              <a:t>5/10/23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ea typeface="ＭＳ Ｐゴシック" pitchFamily="-65" charset="-128"/>
                <a:cs typeface="ＭＳ Ｐゴシック" pitchFamily="-65"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5513CFFD-1175-3340-9956-041E4E3F4AD7}" type="slidenum">
              <a:rPr lang="en-US"/>
              <a:pPr>
                <a:defRPr/>
              </a:pPr>
              <a:t>‹#›</a:t>
            </a:fld>
            <a:endParaRPr lang="en-US"/>
          </a:p>
        </p:txBody>
      </p:sp>
    </p:spTree>
    <p:extLst>
      <p:ext uri="{BB962C8B-B14F-4D97-AF65-F5344CB8AC3E}">
        <p14:creationId xmlns:p14="http://schemas.microsoft.com/office/powerpoint/2010/main" val="24441159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ＭＳ Ｐゴシック" pitchFamily="-110"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ヒラギノ角ゴ Pro W3" charset="-128"/>
        <a:cs typeface="ヒラギノ角ゴ Pro W3" charset="-128"/>
      </a:defRPr>
    </a:lvl3pPr>
    <a:lvl4pPr marL="1371600" algn="l" defTabSz="457200" rtl="0" eaLnBrk="0" fontAlgn="base" hangingPunct="0">
      <a:spcBef>
        <a:spcPct val="30000"/>
      </a:spcBef>
      <a:spcAft>
        <a:spcPct val="0"/>
      </a:spcAft>
      <a:defRPr sz="1200" kern="1200">
        <a:solidFill>
          <a:schemeClr val="tx1"/>
        </a:solidFill>
        <a:latin typeface="+mn-lt"/>
        <a:ea typeface="ヒラギノ角ゴ Pro W3" charset="-128"/>
        <a:cs typeface="ヒラギノ角ゴ Pro W3" charset="0"/>
      </a:defRPr>
    </a:lvl4pPr>
    <a:lvl5pPr marL="1828800" algn="l" defTabSz="457200" rtl="0" eaLnBrk="0" fontAlgn="base" hangingPunct="0">
      <a:spcBef>
        <a:spcPct val="30000"/>
      </a:spcBef>
      <a:spcAft>
        <a:spcPct val="0"/>
      </a:spcAft>
      <a:defRPr sz="1200" kern="1200">
        <a:solidFill>
          <a:schemeClr val="tx1"/>
        </a:solidFill>
        <a:latin typeface="+mn-lt"/>
        <a:ea typeface="ヒラギノ角ゴ Pro W3" charset="-128"/>
        <a:cs typeface="ヒラギノ角ゴ Pro W3"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gcc02.safelinks.protection.outlook.com/?url=https%3A%2F%2Fwww.reuters.com%2Fnews%2Fpicture%2Fwildfires-rage-across-siberia-idUKRTX7KU6E&amp;data=04%7C01%7Cgarik.gutman%40nasa.gov%7Cb88d3792980e4db1252508d8f546c6e7%7C7005d45845be48ae8140d43da96dd17b%7C0%7C0%7C637529031659124564%7CUnknown%7CTWFpbGZsb3d8eyJWIjoiMC4wLjAwMDAiLCJQIjoiV2luMzIiLCJBTiI6Ik1haWwiLCJXVCI6Mn0%3D%7C1000&amp;sdata=vw%2BtuZeYUcQd9l9IAvtusC3q64%2FlKXsudagDwsv%2Fyyg%3D&amp;reserved=0"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ＭＳ Ｐゴシック" pitchFamily="-110" charset="-128"/>
                <a:cs typeface="ＭＳ Ｐゴシック" pitchFamily="-110" charset="-128"/>
              </a:rPr>
              <a:t>For the selected Fire image the source is: </a:t>
            </a:r>
            <a:r>
              <a:rPr lang="en-US" sz="1200" b="0" i="0" u="none" strike="noStrike" kern="1200" dirty="0">
                <a:solidFill>
                  <a:schemeClr val="tx1"/>
                </a:solidFill>
                <a:effectLst/>
                <a:latin typeface="+mn-lt"/>
                <a:ea typeface="ＭＳ Ｐゴシック" pitchFamily="-110" charset="-128"/>
                <a:cs typeface="ＭＳ Ｐゴシック" pitchFamily="-110" charset="-128"/>
                <a:hlinkClick r:id="rId3" tooltip="Original URL:&#10;https://www.reuters.com/news/picture/wildfires-rage-across-siberia-idUKRTX7KU6E&#10;&#10;Click to follow link."/>
              </a:rPr>
              <a:t>https://www.reuters.com/news/picture/wildfires-rage-across-siberia-idUKRTX7KU6E</a:t>
            </a:r>
            <a:endParaRPr lang="en-US" sz="1200" b="0" i="0" u="none" strike="noStrike" kern="1200" dirty="0">
              <a:solidFill>
                <a:schemeClr val="tx1"/>
              </a:solidFill>
              <a:effectLst/>
              <a:latin typeface="+mn-lt"/>
              <a:ea typeface="ＭＳ Ｐゴシック" pitchFamily="-110" charset="-128"/>
              <a:cs typeface="ＭＳ Ｐゴシック" pitchFamily="-110" charset="-128"/>
            </a:endParaRPr>
          </a:p>
          <a:p>
            <a:br>
              <a:rPr lang="en-US" sz="1200" b="0" i="0" u="none" strike="noStrike" kern="1200" dirty="0">
                <a:solidFill>
                  <a:schemeClr val="tx1"/>
                </a:solidFill>
                <a:effectLst/>
                <a:latin typeface="+mn-lt"/>
                <a:ea typeface="ＭＳ Ｐゴシック" pitchFamily="-110" charset="-128"/>
                <a:cs typeface="ＭＳ Ｐゴシック" pitchFamily="-110" charset="-128"/>
              </a:rPr>
            </a:br>
            <a:endParaRPr lang="en-US" sz="1200" b="0" i="0" u="none" strike="noStrike" kern="1200" dirty="0">
              <a:solidFill>
                <a:schemeClr val="tx1"/>
              </a:solidFill>
              <a:effectLst/>
              <a:latin typeface="+mn-lt"/>
              <a:ea typeface="ＭＳ Ｐゴシック" pitchFamily="-110" charset="-128"/>
              <a:cs typeface="ＭＳ Ｐゴシック" pitchFamily="-110" charset="-128"/>
            </a:endParaRPr>
          </a:p>
          <a:p>
            <a:r>
              <a:rPr lang="en-US" sz="1200" b="0" i="0" u="none" strike="noStrike" kern="1200" dirty="0">
                <a:solidFill>
                  <a:schemeClr val="tx1"/>
                </a:solidFill>
                <a:effectLst/>
                <a:latin typeface="+mn-lt"/>
                <a:ea typeface="ＭＳ Ｐゴシック" pitchFamily="-110" charset="-128"/>
                <a:cs typeface="ＭＳ Ｐゴシック" pitchFamily="-110" charset="-128"/>
              </a:rPr>
              <a:t>"An aerial view shows a forest fire in Krasnoyarsk Region, Russia July 17, 2020. Sweltering heat and dry weather have helped wildfires spread across Siberia and into the boreal forest and tundra that blanket northern Russia. Julia </a:t>
            </a:r>
            <a:r>
              <a:rPr lang="en-US" sz="1200" b="0" i="0" u="none" strike="noStrike" kern="1200" dirty="0" err="1">
                <a:solidFill>
                  <a:schemeClr val="tx1"/>
                </a:solidFill>
                <a:effectLst/>
                <a:latin typeface="+mn-lt"/>
                <a:ea typeface="ＭＳ Ｐゴシック" pitchFamily="-110" charset="-128"/>
                <a:cs typeface="ＭＳ Ｐゴシック" pitchFamily="-110" charset="-128"/>
              </a:rPr>
              <a:t>Petrenko</a:t>
            </a:r>
            <a:r>
              <a:rPr lang="en-US" sz="1200" b="0" i="0" u="none" strike="noStrike" kern="1200" dirty="0">
                <a:solidFill>
                  <a:schemeClr val="tx1"/>
                </a:solidFill>
                <a:effectLst/>
                <a:latin typeface="+mn-lt"/>
                <a:ea typeface="ＭＳ Ｐゴシック" pitchFamily="-110" charset="-128"/>
                <a:cs typeface="ＭＳ Ｐゴシック" pitchFamily="-110" charset="-128"/>
              </a:rPr>
              <a:t>/Greenpeace/Handout via REUTERS"</a:t>
            </a:r>
            <a:br>
              <a:rPr lang="en-US" sz="1200" b="0" i="0" u="none" strike="noStrike" kern="1200" dirty="0">
                <a:solidFill>
                  <a:schemeClr val="tx1"/>
                </a:solidFill>
                <a:effectLst/>
                <a:latin typeface="+mn-lt"/>
                <a:ea typeface="ＭＳ Ｐゴシック" pitchFamily="-110" charset="-128"/>
                <a:cs typeface="ＭＳ Ｐゴシック" pitchFamily="-110" charset="-128"/>
              </a:rPr>
            </a:br>
            <a:endParaRPr lang="en-US" sz="1200" b="0" i="0" u="none" strike="noStrike" kern="1200" dirty="0">
              <a:solidFill>
                <a:schemeClr val="tx1"/>
              </a:solidFill>
              <a:effectLst/>
              <a:latin typeface="+mn-lt"/>
              <a:ea typeface="ＭＳ Ｐゴシック" pitchFamily="-110" charset="-128"/>
              <a:cs typeface="ＭＳ Ｐゴシック" pitchFamily="-110" charset="-128"/>
            </a:endParaRPr>
          </a:p>
          <a:p>
            <a:r>
              <a:rPr lang="en-US" sz="1200" b="0" i="0" u="none" strike="noStrike" kern="1200" dirty="0">
                <a:solidFill>
                  <a:schemeClr val="tx1"/>
                </a:solidFill>
                <a:effectLst/>
                <a:latin typeface="+mn-lt"/>
                <a:ea typeface="ＭＳ Ｐゴシック" pitchFamily="-110" charset="-128"/>
                <a:cs typeface="ＭＳ Ｐゴシック" pitchFamily="-110" charset="-128"/>
              </a:rPr>
              <a:t>Deforestation in </a:t>
            </a:r>
            <a:r>
              <a:rPr lang="en-US" sz="1200" b="0" i="0" u="none" strike="noStrike" kern="1200" dirty="0" err="1">
                <a:solidFill>
                  <a:schemeClr val="tx1"/>
                </a:solidFill>
                <a:effectLst/>
                <a:latin typeface="+mn-lt"/>
                <a:ea typeface="ＭＳ Ｐゴシック" pitchFamily="-110" charset="-128"/>
                <a:cs typeface="ＭＳ Ｐゴシック" pitchFamily="-110" charset="-128"/>
              </a:rPr>
              <a:t>Rondonia</a:t>
            </a:r>
            <a:r>
              <a:rPr lang="en-US" sz="1200" b="0" i="0" u="none" strike="noStrike" kern="1200" dirty="0">
                <a:solidFill>
                  <a:schemeClr val="tx1"/>
                </a:solidFill>
                <a:effectLst/>
                <a:latin typeface="+mn-lt"/>
                <a:ea typeface="ＭＳ Ｐゴシック" pitchFamily="-110" charset="-128"/>
                <a:cs typeface="ＭＳ Ｐゴシック" pitchFamily="-110" charset="-128"/>
              </a:rPr>
              <a:t>, Brazil</a:t>
            </a:r>
          </a:p>
          <a:p>
            <a:endParaRPr lang="en-US" sz="1200" b="0" i="0" u="none" strike="noStrike" kern="1200" dirty="0">
              <a:solidFill>
                <a:schemeClr val="tx1"/>
              </a:solidFill>
              <a:effectLst/>
              <a:latin typeface="+mn-lt"/>
              <a:ea typeface="ＭＳ Ｐゴシック" pitchFamily="-110" charset="-128"/>
              <a:cs typeface="ＭＳ Ｐゴシック" pitchFamily="-110" charset="-128"/>
            </a:endParaRPr>
          </a:p>
          <a:p>
            <a:r>
              <a:rPr lang="en-US" sz="1200" b="0" i="0" u="none" strike="noStrike" kern="1200" dirty="0">
                <a:solidFill>
                  <a:schemeClr val="tx1"/>
                </a:solidFill>
                <a:effectLst/>
                <a:latin typeface="+mn-lt"/>
                <a:ea typeface="ＭＳ Ｐゴシック" pitchFamily="-110" charset="-128"/>
                <a:cs typeface="ＭＳ Ｐゴシック" pitchFamily="-110" charset="-128"/>
              </a:rPr>
              <a:t>Pivotal irrigation in Kansas, USA</a:t>
            </a:r>
          </a:p>
          <a:p>
            <a:endParaRPr lang="en-US" sz="1200" b="0" i="0" u="none" strike="noStrike" kern="1200" dirty="0">
              <a:solidFill>
                <a:schemeClr val="tx1"/>
              </a:solidFill>
              <a:effectLst/>
              <a:latin typeface="+mn-lt"/>
              <a:ea typeface="ＭＳ Ｐゴシック" pitchFamily="-110" charset="-128"/>
              <a:cs typeface="ＭＳ Ｐゴシック" pitchFamily="-110" charset="-128"/>
            </a:endParaRPr>
          </a:p>
          <a:p>
            <a:r>
              <a:rPr lang="en-US" sz="1200" b="0" i="0" u="none" strike="noStrike" kern="1200" dirty="0">
                <a:solidFill>
                  <a:schemeClr val="tx1"/>
                </a:solidFill>
                <a:effectLst/>
                <a:latin typeface="+mn-lt"/>
                <a:ea typeface="ＭＳ Ｐゴシック" pitchFamily="-110" charset="-128"/>
                <a:cs typeface="ＭＳ Ｐゴシック" pitchFamily="-110" charset="-128"/>
              </a:rPr>
              <a:t>Night lights RGB change in economy over Moldova and Ukraine in 1990s (blue)</a:t>
            </a:r>
          </a:p>
          <a:p>
            <a:br>
              <a:rPr lang="en-US" dirty="0"/>
            </a:br>
            <a:endParaRPr lang="en-US" dirty="0"/>
          </a:p>
        </p:txBody>
      </p:sp>
      <p:sp>
        <p:nvSpPr>
          <p:cNvPr id="4" name="Slide Number Placeholder 3"/>
          <p:cNvSpPr>
            <a:spLocks noGrp="1"/>
          </p:cNvSpPr>
          <p:nvPr>
            <p:ph type="sldNum" sz="quarter" idx="5"/>
          </p:nvPr>
        </p:nvSpPr>
        <p:spPr/>
        <p:txBody>
          <a:bodyPr/>
          <a:lstStyle/>
          <a:p>
            <a:pPr>
              <a:defRPr/>
            </a:pPr>
            <a:fld id="{5513CFFD-1175-3340-9956-041E4E3F4AD7}" type="slidenum">
              <a:rPr lang="en-US" smtClean="0"/>
              <a:pPr>
                <a:defRPr/>
              </a:pPr>
              <a:t>1</a:t>
            </a:fld>
            <a:endParaRPr lang="en-US"/>
          </a:p>
        </p:txBody>
      </p:sp>
    </p:spTree>
    <p:extLst>
      <p:ext uri="{BB962C8B-B14F-4D97-AF65-F5344CB8AC3E}">
        <p14:creationId xmlns:p14="http://schemas.microsoft.com/office/powerpoint/2010/main" val="3431870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0C2A34-17A7-434B-8347-05EF7336F2C2}" type="slidenum">
              <a:rPr lang="en-US" altLang="en-US" smtClean="0"/>
              <a:pPr/>
              <a:t>16</a:t>
            </a:fld>
            <a:endParaRPr lang="en-US" altLang="en-US"/>
          </a:p>
        </p:txBody>
      </p:sp>
    </p:spTree>
    <p:extLst>
      <p:ext uri="{BB962C8B-B14F-4D97-AF65-F5344CB8AC3E}">
        <p14:creationId xmlns:p14="http://schemas.microsoft.com/office/powerpoint/2010/main" val="3507052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Calibri" charset="0"/>
              <a:ea typeface="ＭＳ Ｐゴシック" charset="0"/>
              <a:cs typeface="ＭＳ Ｐゴシック" charset="0"/>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2C21205-F76F-B543-869C-8C4B884CEC69}" type="slidenum">
              <a:rPr lang="en-US" sz="1200"/>
              <a:pPr eaLnBrk="1" hangingPunct="1"/>
              <a:t>20</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513CFFD-1175-3340-9956-041E4E3F4AD7}" type="slidenum">
              <a:rPr lang="en-US" smtClean="0"/>
              <a:pPr>
                <a:defRPr/>
              </a:pPr>
              <a:t>22</a:t>
            </a:fld>
            <a:endParaRPr lang="en-US"/>
          </a:p>
        </p:txBody>
      </p:sp>
    </p:spTree>
    <p:extLst>
      <p:ext uri="{BB962C8B-B14F-4D97-AF65-F5344CB8AC3E}">
        <p14:creationId xmlns:p14="http://schemas.microsoft.com/office/powerpoint/2010/main" val="3524641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799249E-F501-364D-B120-3B71ACD9EAF0}" type="slidenum">
              <a:rPr lang="en-US" sz="1200"/>
              <a:pPr eaLnBrk="1" hangingPunct="1"/>
              <a:t>2</a:t>
            </a:fld>
            <a:endParaRPr lang="en-US" sz="1200"/>
          </a:p>
        </p:txBody>
      </p:sp>
      <p:sp>
        <p:nvSpPr>
          <p:cNvPr id="235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4192677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E1A2C0-1A32-DB47-95BD-30B0A2F944D0}" type="slidenum">
              <a:rPr lang="en-US" sz="1200">
                <a:latin typeface="Times" charset="0"/>
              </a:rPr>
              <a:pPr/>
              <a:t>4</a:t>
            </a:fld>
            <a:endParaRPr lang="en-US" sz="1200">
              <a:latin typeface="Times" charset="0"/>
            </a:endParaRPr>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1269988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93186"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charset="0"/>
              <a:ea typeface="ＭＳ Ｐゴシック" charset="0"/>
              <a:cs typeface="ＭＳ Ｐゴシック" charset="0"/>
            </a:endParaRPr>
          </a:p>
        </p:txBody>
      </p:sp>
      <p:sp>
        <p:nvSpPr>
          <p:cNvPr id="931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3CABAA2-9522-7845-BD91-6F828D683B0E}" type="slidenum">
              <a:rPr lang="en-US" sz="1200">
                <a:latin typeface="Times" charset="0"/>
              </a:rPr>
              <a:pPr/>
              <a:t>5</a:t>
            </a:fld>
            <a:endParaRPr lang="en-US" sz="1200">
              <a:latin typeface="Times"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BCF4C2D-5F62-764E-BDB8-7BECFD608209}" type="slidenum">
              <a:rPr lang="en-US" sz="1200"/>
              <a:pPr eaLnBrk="1" hangingPunct="1"/>
              <a:t>7</a:t>
            </a:fld>
            <a:endParaRPr lang="en-US" sz="1200"/>
          </a:p>
        </p:txBody>
      </p:sp>
      <p:sp>
        <p:nvSpPr>
          <p:cNvPr id="21506"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1507"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1364942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F758093B-6409-FB4A-A284-48013D633936}" type="slidenum">
              <a:rPr lang="en-US" sz="1200"/>
              <a:pPr eaLnBrk="1" hangingPunct="1"/>
              <a:t>8</a:t>
            </a:fld>
            <a:endParaRPr lang="en-US" sz="1200"/>
          </a:p>
        </p:txBody>
      </p:sp>
      <p:sp>
        <p:nvSpPr>
          <p:cNvPr id="27650"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7651"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1196289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026"/>
          <p:cNvSpPr>
            <a:spLocks noGrp="1" noRot="1" noChangeAspect="1" noChangeArrowheads="1" noTextEdit="1"/>
          </p:cNvSpPr>
          <p:nvPr>
            <p:ph type="sldImg"/>
          </p:nvPr>
        </p:nvSpPr>
        <p:spPr>
          <a:ln/>
        </p:spPr>
      </p:sp>
      <p:sp>
        <p:nvSpPr>
          <p:cNvPr id="80898"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695687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513CFFD-1175-3340-9956-041E4E3F4AD7}" type="slidenum">
              <a:rPr lang="en-US" smtClean="0"/>
              <a:pPr>
                <a:defRPr/>
              </a:pPr>
              <a:t>12</a:t>
            </a:fld>
            <a:endParaRPr lang="en-US"/>
          </a:p>
        </p:txBody>
      </p:sp>
    </p:spTree>
    <p:extLst>
      <p:ext uri="{BB962C8B-B14F-4D97-AF65-F5344CB8AC3E}">
        <p14:creationId xmlns:p14="http://schemas.microsoft.com/office/powerpoint/2010/main" val="3801100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FD534A-B6B1-2441-B522-2FB60FC7C00D}" type="slidenum">
              <a:rPr lang="en-US" smtClean="0"/>
              <a:t>13</a:t>
            </a:fld>
            <a:endParaRPr lang="en-US"/>
          </a:p>
        </p:txBody>
      </p:sp>
    </p:spTree>
    <p:extLst>
      <p:ext uri="{BB962C8B-B14F-4D97-AF65-F5344CB8AC3E}">
        <p14:creationId xmlns:p14="http://schemas.microsoft.com/office/powerpoint/2010/main" val="24710274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9" name="Rectangle 8"/>
            <p:cNvSpPr/>
            <p:nvPr/>
          </p:nvSpPr>
          <p:spPr>
            <a:xfrm>
              <a:off x="0" y="0"/>
              <a:ext cx="9118832" cy="6858000"/>
            </a:xfrm>
            <a:prstGeom prst="rect">
              <a:avLst/>
            </a:prstGeom>
            <a:blipFill>
              <a:blip r:embed="rId2" cstate="screen">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866440" y="2226503"/>
            <a:ext cx="5917679" cy="2550877"/>
          </a:xfrm>
        </p:spPr>
        <p:txBody>
          <a:bodyPr anchor="b"/>
          <a:lstStyle>
            <a:lvl1pPr>
              <a:defRPr sz="4800"/>
            </a:lvl1pPr>
          </a:lstStyle>
          <a:p>
            <a:r>
              <a:rPr lang="en-US"/>
              <a:t>Click to edit Master title style</a:t>
            </a:r>
            <a:endParaRPr lang="en-US" dirty="0"/>
          </a:p>
        </p:txBody>
      </p:sp>
      <p:sp>
        <p:nvSpPr>
          <p:cNvPr id="3" name="Subtitle 2"/>
          <p:cNvSpPr>
            <a:spLocks noGrp="1"/>
          </p:cNvSpPr>
          <p:nvPr>
            <p:ph type="subTitle" idx="1"/>
          </p:nvPr>
        </p:nvSpPr>
        <p:spPr>
          <a:xfrm>
            <a:off x="866440" y="4777380"/>
            <a:ext cx="5917679"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7498080" y="1828800"/>
            <a:ext cx="990599" cy="228659"/>
          </a:xfrm>
        </p:spPr>
        <p:txBody>
          <a:bodyPr anchor="t"/>
          <a:lstStyle>
            <a:lvl1pPr algn="l">
              <a:defRPr b="0" i="0">
                <a:solidFill>
                  <a:schemeClr val="bg1">
                    <a:alpha val="60000"/>
                  </a:schemeClr>
                </a:solidFill>
              </a:defRPr>
            </a:lvl1pPr>
          </a:lstStyle>
          <a:p>
            <a:pPr>
              <a:defRPr/>
            </a:pPr>
            <a:fld id="{84A4EF05-C84B-C24D-A00E-7C6325CAE44A}" type="datetime1">
              <a:rPr lang="en-US" smtClean="0"/>
              <a:pPr>
                <a:defRPr/>
              </a:pPr>
              <a:t>5/10/23</a:t>
            </a:fld>
            <a:endParaRPr lang="en-US"/>
          </a:p>
        </p:txBody>
      </p:sp>
      <p:sp>
        <p:nvSpPr>
          <p:cNvPr id="5" name="Footer Placeholder 4"/>
          <p:cNvSpPr>
            <a:spLocks noGrp="1"/>
          </p:cNvSpPr>
          <p:nvPr>
            <p:ph type="ftr" sz="quarter" idx="11"/>
          </p:nvPr>
        </p:nvSpPr>
        <p:spPr bwMode="gray">
          <a:xfrm rot="5400000">
            <a:off x="6236208" y="3264408"/>
            <a:ext cx="3859795" cy="228660"/>
          </a:xfrm>
        </p:spPr>
        <p:txBody>
          <a:bodyPr/>
          <a:lstStyle>
            <a:lvl1pPr>
              <a:defRPr b="0" i="0">
                <a:solidFill>
                  <a:schemeClr val="bg1">
                    <a:alpha val="60000"/>
                  </a:schemeClr>
                </a:solidFill>
              </a:defRPr>
            </a:lvl1pPr>
          </a:lstStyle>
          <a:p>
            <a:pPr>
              <a:defRPr/>
            </a:pPr>
            <a:endParaRPr lang="en-US"/>
          </a:p>
        </p:txBody>
      </p:sp>
      <p:sp>
        <p:nvSpPr>
          <p:cNvPr id="11" name="Rectangle 10"/>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pPr>
              <a:defRPr/>
            </a:pPr>
            <a:fld id="{A624F03E-8409-7345-9112-140E230A4BC0}" type="slidenum">
              <a:rPr lang="en-US" smtClean="0"/>
              <a:pPr>
                <a:defRPr/>
              </a:pPr>
              <a:t>‹#›</a:t>
            </a:fld>
            <a:endParaRPr lang="en-US"/>
          </a:p>
        </p:txBody>
      </p:sp>
    </p:spTree>
    <p:extLst>
      <p:ext uri="{BB962C8B-B14F-4D97-AF65-F5344CB8AC3E}">
        <p14:creationId xmlns:p14="http://schemas.microsoft.com/office/powerpoint/2010/main" val="2687835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cstate="screen">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Rectangle 15"/>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1" y="4961454"/>
            <a:ext cx="642200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866440" y="5528192"/>
            <a:ext cx="6422004"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00288B9D-EDE9-BC43-B215-05374ED457CF}" type="datetime1">
              <a:rPr lang="en-US" smtClean="0"/>
              <a:pPr>
                <a:defRPr/>
              </a:pPr>
              <a:t>5/10/23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pPr>
              <a:defRPr/>
            </a:pPr>
            <a:fld id="{3BF87A44-D964-9A4B-97EA-990735EDF32A}" type="slidenum">
              <a:rPr lang="en-US" smtClean="0"/>
              <a:pPr>
                <a:defRPr/>
              </a:pPr>
              <a:t>‹#›</a:t>
            </a:fld>
            <a:endParaRPr lang="en-US"/>
          </a:p>
        </p:txBody>
      </p:sp>
    </p:spTree>
    <p:extLst>
      <p:ext uri="{BB962C8B-B14F-4D97-AF65-F5344CB8AC3E}">
        <p14:creationId xmlns:p14="http://schemas.microsoft.com/office/powerpoint/2010/main" val="1686995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cstate="screen">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Rectangle 8"/>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927100"/>
            <a:ext cx="6422005" cy="1692720"/>
          </a:xfrm>
        </p:spPr>
        <p:txBody>
          <a:bodyPr/>
          <a:lstStyle>
            <a:lvl1pPr>
              <a:defRPr sz="3600"/>
            </a:lvl1pPr>
          </a:lstStyle>
          <a:p>
            <a:r>
              <a:rPr lang="en-US"/>
              <a:t>Click to edit Master title style</a:t>
            </a:r>
            <a:endParaRPr lang="en-US" dirty="0"/>
          </a:p>
        </p:txBody>
      </p:sp>
      <p:sp>
        <p:nvSpPr>
          <p:cNvPr id="13" name="Text Placeholder 3"/>
          <p:cNvSpPr>
            <a:spLocks noGrp="1"/>
          </p:cNvSpPr>
          <p:nvPr>
            <p:ph type="body" sz="half" idx="2"/>
          </p:nvPr>
        </p:nvSpPr>
        <p:spPr>
          <a:xfrm>
            <a:off x="866440" y="3488023"/>
            <a:ext cx="6422005" cy="253685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00288B9D-EDE9-BC43-B215-05374ED457CF}" type="datetime1">
              <a:rPr lang="en-US" smtClean="0"/>
              <a:pPr>
                <a:defRPr/>
              </a:pPr>
              <a:t>5/10/23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pPr>
              <a:defRPr/>
            </a:pPr>
            <a:fld id="{3BF87A44-D964-9A4B-97EA-990735EDF32A}" type="slidenum">
              <a:rPr lang="en-US" smtClean="0"/>
              <a:pPr>
                <a:defRPr/>
              </a:pPr>
              <a:t>‹#›</a:t>
            </a:fld>
            <a:endParaRPr lang="en-US"/>
          </a:p>
        </p:txBody>
      </p:sp>
    </p:spTree>
    <p:extLst>
      <p:ext uri="{BB962C8B-B14F-4D97-AF65-F5344CB8AC3E}">
        <p14:creationId xmlns:p14="http://schemas.microsoft.com/office/powerpoint/2010/main" val="857916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cstate="screen">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10"/>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4"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3" name="TextBox 22"/>
          <p:cNvSpPr txBox="1"/>
          <p:nvPr/>
        </p:nvSpPr>
        <p:spPr bwMode="gray">
          <a:xfrm>
            <a:off x="647430" y="651690"/>
            <a:ext cx="601591"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14" name="TextBox 13"/>
          <p:cNvSpPr txBox="1"/>
          <p:nvPr/>
        </p:nvSpPr>
        <p:spPr bwMode="gray">
          <a:xfrm>
            <a:off x="7069418" y="2900292"/>
            <a:ext cx="619063"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128060" y="927099"/>
            <a:ext cx="6160385" cy="2882179"/>
          </a:xfrm>
        </p:spPr>
        <p:txBody>
          <a:bodyPr anchor="ctr"/>
          <a:lstStyle>
            <a:lvl1pPr>
              <a:defRPr sz="3600"/>
            </a:lvl1pPr>
          </a:lstStyle>
          <a:p>
            <a:r>
              <a:rPr lang="en-US"/>
              <a:t>Click to edit Master title style</a:t>
            </a:r>
            <a:endParaRPr lang="en-US" dirty="0"/>
          </a:p>
        </p:txBody>
      </p:sp>
      <p:sp>
        <p:nvSpPr>
          <p:cNvPr id="17" name="Text Placeholder 3"/>
          <p:cNvSpPr>
            <a:spLocks noGrp="1"/>
          </p:cNvSpPr>
          <p:nvPr>
            <p:ph type="body" sz="half" idx="13"/>
          </p:nvPr>
        </p:nvSpPr>
        <p:spPr bwMode="gray">
          <a:xfrm>
            <a:off x="1387278" y="3809278"/>
            <a:ext cx="5646143" cy="333113"/>
          </a:xfrm>
        </p:spPr>
        <p:txBody>
          <a:bodyPr>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Text Placeholder 3"/>
          <p:cNvSpPr>
            <a:spLocks noGrp="1"/>
          </p:cNvSpPr>
          <p:nvPr>
            <p:ph type="body" sz="half" idx="2"/>
          </p:nvPr>
        </p:nvSpPr>
        <p:spPr>
          <a:xfrm>
            <a:off x="866440" y="5000816"/>
            <a:ext cx="6343673" cy="1010619"/>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00288B9D-EDE9-BC43-B215-05374ED457CF}" type="datetime1">
              <a:rPr lang="en-US" smtClean="0"/>
              <a:pPr>
                <a:defRPr/>
              </a:pPr>
              <a:t>5/10/23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pPr>
              <a:defRPr/>
            </a:pPr>
            <a:fld id="{3BF87A44-D964-9A4B-97EA-990735EDF32A}" type="slidenum">
              <a:rPr lang="en-US" smtClean="0"/>
              <a:pPr>
                <a:defRPr/>
              </a:pPr>
              <a:t>‹#›</a:t>
            </a:fld>
            <a:endParaRPr lang="en-US"/>
          </a:p>
        </p:txBody>
      </p:sp>
    </p:spTree>
    <p:extLst>
      <p:ext uri="{BB962C8B-B14F-4D97-AF65-F5344CB8AC3E}">
        <p14:creationId xmlns:p14="http://schemas.microsoft.com/office/powerpoint/2010/main" val="2497492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1588" y="0"/>
            <a:ext cx="9145588" cy="6860798"/>
            <a:chOff x="-1588" y="0"/>
            <a:chExt cx="9145588" cy="6860798"/>
          </a:xfrm>
        </p:grpSpPr>
        <p:sp>
          <p:nvSpPr>
            <p:cNvPr id="10" name="Rectangle 9"/>
            <p:cNvSpPr/>
            <p:nvPr/>
          </p:nvSpPr>
          <p:spPr>
            <a:xfrm>
              <a:off x="0" y="0"/>
              <a:ext cx="9118832" cy="6858000"/>
            </a:xfrm>
            <a:prstGeom prst="rect">
              <a:avLst/>
            </a:prstGeom>
            <a:blipFill>
              <a:blip r:embed="rId2" cstate="screen">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2057400"/>
            <a:ext cx="6422005" cy="20955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1" y="5024908"/>
            <a:ext cx="6422004" cy="994891"/>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00288B9D-EDE9-BC43-B215-05374ED457CF}" type="datetime1">
              <a:rPr lang="en-US" smtClean="0"/>
              <a:pPr>
                <a:defRPr/>
              </a:pPr>
              <a:t>5/10/23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7" name="Rectangle 6"/>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pPr>
              <a:defRPr/>
            </a:pPr>
            <a:fld id="{3BF87A44-D964-9A4B-97EA-990735EDF32A}" type="slidenum">
              <a:rPr lang="en-US" smtClean="0"/>
              <a:pPr>
                <a:defRPr/>
              </a:pPr>
              <a:t>‹#›</a:t>
            </a:fld>
            <a:endParaRPr lang="en-US"/>
          </a:p>
        </p:txBody>
      </p:sp>
    </p:spTree>
    <p:extLst>
      <p:ext uri="{BB962C8B-B14F-4D97-AF65-F5344CB8AC3E}">
        <p14:creationId xmlns:p14="http://schemas.microsoft.com/office/powerpoint/2010/main" val="3159735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423593"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66440" y="2489200"/>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 Placeholder 3"/>
          <p:cNvSpPr>
            <a:spLocks noGrp="1"/>
          </p:cNvSpPr>
          <p:nvPr>
            <p:ph type="body" sz="half" idx="15"/>
          </p:nvPr>
        </p:nvSpPr>
        <p:spPr>
          <a:xfrm>
            <a:off x="866440" y="3147164"/>
            <a:ext cx="2313432"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405614"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Text Placeholder 3"/>
          <p:cNvSpPr>
            <a:spLocks noGrp="1"/>
          </p:cNvSpPr>
          <p:nvPr>
            <p:ph type="body" sz="half" idx="16"/>
          </p:nvPr>
        </p:nvSpPr>
        <p:spPr>
          <a:xfrm>
            <a:off x="3408471" y="3147164"/>
            <a:ext cx="2318918"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958642"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Text Placeholder 3"/>
          <p:cNvSpPr>
            <a:spLocks noGrp="1"/>
          </p:cNvSpPr>
          <p:nvPr>
            <p:ph type="body" sz="half" idx="17"/>
          </p:nvPr>
        </p:nvSpPr>
        <p:spPr>
          <a:xfrm>
            <a:off x="5960935" y="3147164"/>
            <a:ext cx="2316625"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294530"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pPr>
              <a:defRPr/>
            </a:pPr>
            <a:fld id="{00288B9D-EDE9-BC43-B215-05374ED457CF}" type="datetime1">
              <a:rPr lang="en-US" smtClean="0"/>
              <a:pPr>
                <a:defRPr/>
              </a:pPr>
              <a:t>5/10/23</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pPr>
              <a:defRPr/>
            </a:pPr>
            <a:fld id="{3BF87A44-D964-9A4B-97EA-990735EDF32A}" type="slidenum">
              <a:rPr lang="en-US" smtClean="0"/>
              <a:pPr>
                <a:defRPr/>
              </a:pPr>
              <a:t>‹#›</a:t>
            </a:fld>
            <a:endParaRPr lang="en-US"/>
          </a:p>
        </p:txBody>
      </p:sp>
    </p:spTree>
    <p:extLst>
      <p:ext uri="{BB962C8B-B14F-4D97-AF65-F5344CB8AC3E}">
        <p14:creationId xmlns:p14="http://schemas.microsoft.com/office/powerpoint/2010/main" val="218757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345260"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66440" y="4179596"/>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Picture Placeholder 2"/>
          <p:cNvSpPr>
            <a:spLocks noGrp="1" noChangeAspect="1"/>
          </p:cNvSpPr>
          <p:nvPr>
            <p:ph type="pic" idx="15"/>
          </p:nvPr>
        </p:nvSpPr>
        <p:spPr>
          <a:xfrm>
            <a:off x="1019055"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8"/>
          </p:nvPr>
        </p:nvSpPr>
        <p:spPr>
          <a:xfrm>
            <a:off x="866439" y="4837558"/>
            <a:ext cx="2313432"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411125" y="4179595"/>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8" name="Picture Placeholder 2"/>
          <p:cNvSpPr>
            <a:spLocks noGrp="1" noChangeAspect="1"/>
          </p:cNvSpPr>
          <p:nvPr>
            <p:ph type="pic" idx="21"/>
          </p:nvPr>
        </p:nvSpPr>
        <p:spPr>
          <a:xfrm>
            <a:off x="3553189"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411125" y="484820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958642" y="4179596"/>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9" name="Picture Placeholder 2"/>
          <p:cNvSpPr>
            <a:spLocks noGrp="1" noChangeAspect="1"/>
          </p:cNvSpPr>
          <p:nvPr>
            <p:ph type="pic" idx="22"/>
          </p:nvPr>
        </p:nvSpPr>
        <p:spPr>
          <a:xfrm>
            <a:off x="6108641"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58642" y="483755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0" name="Straight Connector 39"/>
          <p:cNvCxnSpPr/>
          <p:nvPr/>
        </p:nvCxnSpPr>
        <p:spPr>
          <a:xfrm>
            <a:off x="3290019"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pPr>
              <a:defRPr/>
            </a:pPr>
            <a:fld id="{00288B9D-EDE9-BC43-B215-05374ED457CF}" type="datetime1">
              <a:rPr lang="en-US" smtClean="0"/>
              <a:pPr>
                <a:defRPr/>
              </a:pPr>
              <a:t>5/10/23</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pPr>
              <a:defRPr/>
            </a:pPr>
            <a:fld id="{3BF87A44-D964-9A4B-97EA-990735EDF32A}" type="slidenum">
              <a:rPr lang="en-US" smtClean="0"/>
              <a:pPr>
                <a:defRPr/>
              </a:pPr>
              <a:t>‹#›</a:t>
            </a:fld>
            <a:endParaRPr lang="en-US"/>
          </a:p>
        </p:txBody>
      </p:sp>
    </p:spTree>
    <p:extLst>
      <p:ext uri="{BB962C8B-B14F-4D97-AF65-F5344CB8AC3E}">
        <p14:creationId xmlns:p14="http://schemas.microsoft.com/office/powerpoint/2010/main" val="37711367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FD4D0CE8-0695-CB4E-8DD9-66E9F5DD87FE}" type="datetime1">
              <a:rPr lang="en-US" smtClean="0"/>
              <a:pPr>
                <a:defRPr/>
              </a:pPr>
              <a:t>5/10/23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pPr>
              <a:defRPr/>
            </a:pPr>
            <a:fld id="{2E316F0A-3A2D-6642-B3BB-02C52F596277}" type="slidenum">
              <a:rPr lang="en-US" smtClean="0"/>
              <a:pPr>
                <a:defRPr/>
              </a:pPr>
              <a:t>‹#›</a:t>
            </a:fld>
            <a:endParaRPr lang="en-US"/>
          </a:p>
        </p:txBody>
      </p:sp>
    </p:spTree>
    <p:extLst>
      <p:ext uri="{BB962C8B-B14F-4D97-AF65-F5344CB8AC3E}">
        <p14:creationId xmlns:p14="http://schemas.microsoft.com/office/powerpoint/2010/main" val="12683282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1588" y="0"/>
            <a:ext cx="9120420" cy="6860798"/>
            <a:chOff x="-1588" y="0"/>
            <a:chExt cx="9120420" cy="6860798"/>
          </a:xfrm>
        </p:grpSpPr>
        <p:sp>
          <p:nvSpPr>
            <p:cNvPr id="11" name="Rectangle 10"/>
            <p:cNvSpPr/>
            <p:nvPr/>
          </p:nvSpPr>
          <p:spPr>
            <a:xfrm>
              <a:off x="0" y="0"/>
              <a:ext cx="9118832" cy="6858000"/>
            </a:xfrm>
            <a:prstGeom prst="rect">
              <a:avLst/>
            </a:prstGeom>
            <a:blipFill>
              <a:blip r:embed="rId2" cstate="screen">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17" name="Rectangle 16"/>
          <p:cNvSpPr/>
          <p:nvPr/>
        </p:nvSpPr>
        <p:spPr>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 name="Vertical Title 1"/>
          <p:cNvSpPr>
            <a:spLocks noGrp="1"/>
          </p:cNvSpPr>
          <p:nvPr>
            <p:ph type="title" orient="vert"/>
          </p:nvPr>
        </p:nvSpPr>
        <p:spPr>
          <a:xfrm>
            <a:off x="6174928" y="1447799"/>
            <a:ext cx="1113516" cy="4572001"/>
          </a:xfrm>
        </p:spPr>
        <p:txBody>
          <a:bodyPr vert="eaVert" anchor="ctr"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866738" y="1447799"/>
            <a:ext cx="4416936" cy="45720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446216E2-A250-4442-9E8C-7D1537BE0DAB}" type="datetime1">
              <a:rPr lang="en-US" smtClean="0"/>
              <a:pPr>
                <a:defRPr/>
              </a:pPr>
              <a:t>5/10/23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pPr>
              <a:defRPr/>
            </a:pPr>
            <a:fld id="{73DAB2EA-9E2D-1247-B716-AA986A5C3D4D}" type="slidenum">
              <a:rPr lang="en-US" smtClean="0"/>
              <a:pPr>
                <a:defRPr/>
              </a:pPr>
              <a:t>‹#›</a:t>
            </a:fld>
            <a:endParaRPr lang="en-US"/>
          </a:p>
        </p:txBody>
      </p:sp>
    </p:spTree>
    <p:extLst>
      <p:ext uri="{BB962C8B-B14F-4D97-AF65-F5344CB8AC3E}">
        <p14:creationId xmlns:p14="http://schemas.microsoft.com/office/powerpoint/2010/main" val="930113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65970" y="927098"/>
            <a:ext cx="6343672" cy="709865"/>
          </a:xfrm>
        </p:spPr>
        <p:txBody>
          <a:bodyPr anchor="ctr"/>
          <a:lstStyle>
            <a:lvl1pPr>
              <a:defRPr sz="32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089BAB14-24DA-434A-BD08-B4B5BEA860D3}" type="datetime1">
              <a:rPr lang="en-US" smtClean="0"/>
              <a:pPr>
                <a:defRPr/>
              </a:pPr>
              <a:t>5/10/23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pPr>
              <a:defRPr/>
            </a:pPr>
            <a:fld id="{340D104F-D216-5349-B393-741F7A7E5F18}" type="slidenum">
              <a:rPr lang="en-US" smtClean="0"/>
              <a:pPr>
                <a:defRPr/>
              </a:pPr>
              <a:t>‹#›</a:t>
            </a:fld>
            <a:endParaRPr lang="en-US"/>
          </a:p>
        </p:txBody>
      </p:sp>
    </p:spTree>
    <p:extLst>
      <p:ext uri="{BB962C8B-B14F-4D97-AF65-F5344CB8AC3E}">
        <p14:creationId xmlns:p14="http://schemas.microsoft.com/office/powerpoint/2010/main" val="3366122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cstate="screen">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77534" y="2257588"/>
            <a:ext cx="3090672" cy="3020344"/>
          </a:xfrm>
        </p:spPr>
        <p:txBody>
          <a:bodyPr anchor="ct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5119261" y="2257588"/>
            <a:ext cx="3082516" cy="302034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A9C7C5EC-21AB-C94E-A0B4-6F4504A7A847}" type="datetime1">
              <a:rPr lang="en-US" smtClean="0"/>
              <a:pPr>
                <a:defRPr/>
              </a:pPr>
              <a:t>5/10/23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pPr>
              <a:defRPr/>
            </a:pPr>
            <a:fld id="{57FBD2F4-47FE-6544-97AF-BED3398FB2AB}" type="slidenum">
              <a:rPr lang="en-US" smtClean="0"/>
              <a:pPr>
                <a:defRPr/>
              </a:pPr>
              <a:t>‹#›</a:t>
            </a:fld>
            <a:endParaRPr lang="en-US"/>
          </a:p>
        </p:txBody>
      </p:sp>
    </p:spTree>
    <p:extLst>
      <p:ext uri="{BB962C8B-B14F-4D97-AF65-F5344CB8AC3E}">
        <p14:creationId xmlns:p14="http://schemas.microsoft.com/office/powerpoint/2010/main" val="2926310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Content Placeholder 2"/>
          <p:cNvSpPr>
            <a:spLocks noGrp="1"/>
          </p:cNvSpPr>
          <p:nvPr>
            <p:ph sz="half" idx="1"/>
          </p:nvPr>
        </p:nvSpPr>
        <p:spPr>
          <a:xfrm>
            <a:off x="866440" y="2489200"/>
            <a:ext cx="3636980" cy="35306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81" y="2489203"/>
            <a:ext cx="3636980" cy="3530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771AA99F-63DE-4345-8CA0-8246496F2025}" type="datetime1">
              <a:rPr lang="en-US" smtClean="0"/>
              <a:pPr>
                <a:defRPr/>
              </a:pPr>
              <a:t>5/10/23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pPr>
              <a:defRPr/>
            </a:pPr>
            <a:fld id="{369955B0-0F73-2E4E-A3C3-2C551B397AE9}" type="slidenum">
              <a:rPr lang="en-US" smtClean="0"/>
              <a:pPr>
                <a:defRPr/>
              </a:pPr>
              <a:t>‹#›</a:t>
            </a:fld>
            <a:endParaRPr lang="en-US"/>
          </a:p>
        </p:txBody>
      </p:sp>
    </p:spTree>
    <p:extLst>
      <p:ext uri="{BB962C8B-B14F-4D97-AF65-F5344CB8AC3E}">
        <p14:creationId xmlns:p14="http://schemas.microsoft.com/office/powerpoint/2010/main" val="246629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69918" y="2489200"/>
            <a:ext cx="3633502" cy="759290"/>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66440" y="3248490"/>
            <a:ext cx="3636980" cy="277131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0581" y="2489200"/>
            <a:ext cx="3636979" cy="756635"/>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0581" y="3245835"/>
            <a:ext cx="3636980" cy="27739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B6F0609-FB6D-5A4E-AB46-CE1097002D19}" type="datetime1">
              <a:rPr lang="en-US" smtClean="0"/>
              <a:pPr>
                <a:defRPr/>
              </a:pPr>
              <a:t>5/10/23</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pPr>
              <a:defRPr/>
            </a:pPr>
            <a:fld id="{8C82C605-87AC-1043-AB80-09D6E1CF3AB5}" type="slidenum">
              <a:rPr lang="en-US" smtClean="0"/>
              <a:pPr>
                <a:defRPr/>
              </a:pPr>
              <a:t>‹#›</a:t>
            </a:fld>
            <a:endParaRPr lang="en-US"/>
          </a:p>
        </p:txBody>
      </p:sp>
    </p:spTree>
    <p:extLst>
      <p:ext uri="{BB962C8B-B14F-4D97-AF65-F5344CB8AC3E}">
        <p14:creationId xmlns:p14="http://schemas.microsoft.com/office/powerpoint/2010/main" val="3887120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CAF7529D-39A6-3D46-A712-CD97775D17C5}" type="datetime1">
              <a:rPr lang="en-US" smtClean="0"/>
              <a:pPr>
                <a:defRPr/>
              </a:pPr>
              <a:t>5/10/23</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pPr>
              <a:defRPr/>
            </a:pPr>
            <a:fld id="{FCC14BA4-8267-524D-B9CC-37D1AB502B2B}" type="slidenum">
              <a:rPr lang="en-US" smtClean="0"/>
              <a:pPr>
                <a:defRPr/>
              </a:pPr>
              <a:t>‹#›</a:t>
            </a:fld>
            <a:endParaRPr lang="en-US"/>
          </a:p>
        </p:txBody>
      </p:sp>
    </p:spTree>
    <p:extLst>
      <p:ext uri="{BB962C8B-B14F-4D97-AF65-F5344CB8AC3E}">
        <p14:creationId xmlns:p14="http://schemas.microsoft.com/office/powerpoint/2010/main" val="3809361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Date Placeholder 1"/>
          <p:cNvSpPr>
            <a:spLocks noGrp="1"/>
          </p:cNvSpPr>
          <p:nvPr>
            <p:ph type="dt" sz="half" idx="10"/>
          </p:nvPr>
        </p:nvSpPr>
        <p:spPr/>
        <p:txBody>
          <a:bodyPr/>
          <a:lstStyle/>
          <a:p>
            <a:pPr>
              <a:defRPr/>
            </a:pPr>
            <a:fld id="{7959C012-8B0C-4A42-B942-4213017CC588}" type="datetime1">
              <a:rPr lang="en-US" smtClean="0"/>
              <a:pPr>
                <a:defRPr/>
              </a:pPr>
              <a:t>5/10/23</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a:xfrm>
            <a:off x="7678616" y="295730"/>
            <a:ext cx="791308" cy="767687"/>
          </a:xfrm>
          <a:prstGeom prst="rect">
            <a:avLst/>
          </a:prstGeom>
        </p:spPr>
        <p:txBody>
          <a:bodyPr/>
          <a:lstStyle>
            <a:lvl1pPr algn="ctr">
              <a:defRPr sz="2800"/>
            </a:lvl1pPr>
          </a:lstStyle>
          <a:p>
            <a:pPr>
              <a:defRPr/>
            </a:pPr>
            <a:fld id="{794C16EF-B26A-8C44-9F73-FCF1B4289632}" type="slidenum">
              <a:rPr lang="en-US" smtClean="0"/>
              <a:pPr>
                <a:defRPr/>
              </a:pPr>
              <a:t>‹#›</a:t>
            </a:fld>
            <a:endParaRPr lang="en-US"/>
          </a:p>
        </p:txBody>
      </p:sp>
    </p:spTree>
    <p:extLst>
      <p:ext uri="{BB962C8B-B14F-4D97-AF65-F5344CB8AC3E}">
        <p14:creationId xmlns:p14="http://schemas.microsoft.com/office/powerpoint/2010/main" val="1733228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cstate="screen">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2"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1447800"/>
            <a:ext cx="2712590" cy="1495588"/>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568927" y="1447800"/>
            <a:ext cx="3632850"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866441" y="3086845"/>
            <a:ext cx="2712589" cy="2933701"/>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00192574-FA12-E741-B12F-04C787B8501A}" type="datetime1">
              <a:rPr lang="en-US" smtClean="0"/>
              <a:pPr>
                <a:defRPr/>
              </a:pPr>
              <a:t>5/10/23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pPr>
              <a:defRPr/>
            </a:pPr>
            <a:fld id="{88ECCFE3-A35F-944F-A388-A259833D31DD}" type="slidenum">
              <a:rPr lang="en-US" smtClean="0"/>
              <a:pPr>
                <a:defRPr/>
              </a:pPr>
              <a:t>‹#›</a:t>
            </a:fld>
            <a:endParaRPr lang="en-US"/>
          </a:p>
        </p:txBody>
      </p:sp>
    </p:spTree>
    <p:extLst>
      <p:ext uri="{BB962C8B-B14F-4D97-AF65-F5344CB8AC3E}">
        <p14:creationId xmlns:p14="http://schemas.microsoft.com/office/powerpoint/2010/main" val="1983582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cstate="screen">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4"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1381390"/>
            <a:ext cx="2987089" cy="157480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0" y="3086100"/>
            <a:ext cx="2987089" cy="24511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1B4170D9-E724-3649-BC97-CDC158A1C51C}" type="datetime1">
              <a:rPr lang="en-US" smtClean="0"/>
              <a:pPr>
                <a:defRPr/>
              </a:pPr>
              <a:t>5/10/23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pPr>
              <a:defRPr/>
            </a:pPr>
            <a:fld id="{15FE6384-2E85-9A45-8947-E003A3486A5D}" type="slidenum">
              <a:rPr lang="en-US" smtClean="0"/>
              <a:pPr>
                <a:defRPr/>
              </a:pPr>
              <a:t>‹#›</a:t>
            </a:fld>
            <a:endParaRPr lang="en-US"/>
          </a:p>
        </p:txBody>
      </p:sp>
    </p:spTree>
    <p:extLst>
      <p:ext uri="{BB962C8B-B14F-4D97-AF65-F5344CB8AC3E}">
        <p14:creationId xmlns:p14="http://schemas.microsoft.com/office/powerpoint/2010/main" val="4263570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14" name="Rectangle 13"/>
            <p:cNvSpPr/>
            <p:nvPr/>
          </p:nvSpPr>
          <p:spPr>
            <a:xfrm>
              <a:off x="0" y="0"/>
              <a:ext cx="9118832" cy="6858000"/>
            </a:xfrm>
            <a:prstGeom prst="rect">
              <a:avLst/>
            </a:prstGeom>
            <a:blipFill>
              <a:blip r:embed="rId19" cstate="screen">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5" name="Freeform 24"/>
            <p:cNvSpPr/>
            <p:nvPr/>
          </p:nvSpPr>
          <p:spPr bwMode="gray">
            <a:xfrm>
              <a:off x="485023" y="1856450"/>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Placeholder 1"/>
          <p:cNvSpPr>
            <a:spLocks noGrp="1"/>
          </p:cNvSpPr>
          <p:nvPr>
            <p:ph type="title"/>
          </p:nvPr>
        </p:nvSpPr>
        <p:spPr bwMode="gray">
          <a:xfrm>
            <a:off x="866440" y="927099"/>
            <a:ext cx="6345260" cy="70986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64382" y="2489200"/>
            <a:ext cx="6345260" cy="353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74443" y="6365498"/>
            <a:ext cx="990599" cy="228659"/>
          </a:xfrm>
          <a:prstGeom prst="rect">
            <a:avLst/>
          </a:prstGeom>
        </p:spPr>
        <p:txBody>
          <a:bodyPr vert="horz" lIns="91440" tIns="45720" rIns="91440" bIns="45720" rtlCol="0" anchor="b"/>
          <a:lstStyle>
            <a:lvl1pPr algn="r">
              <a:defRPr sz="900" b="1" i="0">
                <a:solidFill>
                  <a:schemeClr val="accent1"/>
                </a:solidFill>
              </a:defRPr>
            </a:lvl1pPr>
          </a:lstStyle>
          <a:p>
            <a:pPr>
              <a:defRPr/>
            </a:pPr>
            <a:fld id="{00288B9D-EDE9-BC43-B215-05374ED457CF}" type="datetime1">
              <a:rPr lang="en-US" smtClean="0"/>
              <a:pPr>
                <a:defRPr/>
              </a:pPr>
              <a:t>5/10/23</a:t>
            </a:fld>
            <a:endParaRPr lang="en-US"/>
          </a:p>
        </p:txBody>
      </p:sp>
      <p:sp>
        <p:nvSpPr>
          <p:cNvPr id="5" name="Footer Placeholder 4"/>
          <p:cNvSpPr>
            <a:spLocks noGrp="1"/>
          </p:cNvSpPr>
          <p:nvPr>
            <p:ph type="ftr" sz="quarter" idx="3"/>
          </p:nvPr>
        </p:nvSpPr>
        <p:spPr>
          <a:xfrm>
            <a:off x="590843" y="6365497"/>
            <a:ext cx="3859795" cy="228660"/>
          </a:xfrm>
          <a:prstGeom prst="rect">
            <a:avLst/>
          </a:prstGeom>
        </p:spPr>
        <p:txBody>
          <a:bodyPr vert="horz" lIns="91440" tIns="45720" rIns="91440" bIns="45720" rtlCol="0" anchor="b"/>
          <a:lstStyle>
            <a:lvl1pPr algn="l">
              <a:defRPr sz="900" b="1" i="0">
                <a:solidFill>
                  <a:schemeClr val="accent1"/>
                </a:solidFill>
              </a:defRPr>
            </a:lvl1pPr>
          </a:lstStyle>
          <a:p>
            <a:pPr>
              <a:defRPr/>
            </a:pPr>
            <a:endParaRPr lang="en-US"/>
          </a:p>
        </p:txBody>
      </p:sp>
      <p:sp>
        <p:nvSpPr>
          <p:cNvPr id="26" name="Rectangle 25"/>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Slide Number Placeholder 5"/>
          <p:cNvSpPr>
            <a:spLocks noGrp="1"/>
          </p:cNvSpPr>
          <p:nvPr>
            <p:ph type="sldNum" sz="quarter" idx="4"/>
          </p:nvPr>
        </p:nvSpPr>
        <p:spPr bwMode="gray">
          <a:xfrm>
            <a:off x="7678616" y="295730"/>
            <a:ext cx="791308" cy="767687"/>
          </a:xfrm>
          <a:prstGeom prst="rect">
            <a:avLst/>
          </a:prstGeom>
        </p:spPr>
        <p:txBody>
          <a:bodyPr anchor="b"/>
          <a:lstStyle>
            <a:lvl1pPr algn="ctr">
              <a:defRPr sz="2800">
                <a:solidFill>
                  <a:schemeClr val="bg1"/>
                </a:solidFill>
              </a:defRPr>
            </a:lvl1pPr>
          </a:lstStyle>
          <a:p>
            <a:pPr>
              <a:defRPr/>
            </a:pPr>
            <a:fld id="{3BF87A44-D964-9A4B-97EA-990735EDF32A}" type="slidenum">
              <a:rPr lang="en-US" smtClean="0"/>
              <a:pPr>
                <a:defRPr/>
              </a:pPr>
              <a:t>‹#›</a:t>
            </a:fld>
            <a:endParaRPr lang="en-US"/>
          </a:p>
        </p:txBody>
      </p:sp>
    </p:spTree>
    <p:extLst>
      <p:ext uri="{BB962C8B-B14F-4D97-AF65-F5344CB8AC3E}">
        <p14:creationId xmlns:p14="http://schemas.microsoft.com/office/powerpoint/2010/main" val="1350691574"/>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 id="2147484128" r:id="rId12"/>
    <p:sldLayoutId id="2147484129" r:id="rId13"/>
    <p:sldLayoutId id="2147484130" r:id="rId14"/>
    <p:sldLayoutId id="2147484131" r:id="rId15"/>
    <p:sldLayoutId id="2147484132" r:id="rId16"/>
    <p:sldLayoutId id="2147484133" r:id="rId17"/>
  </p:sldLayoutIdLst>
  <p:txStyles>
    <p:titleStyle>
      <a:lvl1pPr algn="l" defTabSz="457200" rtl="0" eaLnBrk="1" latinLnBrk="0" hangingPunct="1">
        <a:spcBef>
          <a:spcPct val="0"/>
        </a:spcBef>
        <a:buNone/>
        <a:defRPr sz="32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14.xml.rels><?xml version="1.0" encoding="UTF-8" standalone="yes"?>
<Relationships xmlns="http://schemas.openxmlformats.org/package/2006/relationships"><Relationship Id="rId3" Type="http://schemas.openxmlformats.org/officeDocument/2006/relationships/hyperlink" Target="http://www.esa.int/Applications/Observing_the_Earth/Copernicus/Sentinel-2" TargetMode="External"/><Relationship Id="rId2" Type="http://schemas.openxmlformats.org/officeDocument/2006/relationships/hyperlink" Target="https://landsat.gsfc.nasa.gov/landsat-8/" TargetMode="External"/><Relationship Id="rId1" Type="http://schemas.openxmlformats.org/officeDocument/2006/relationships/slideLayout" Target="../slideLayouts/slideLayout2.xml"/><Relationship Id="rId4" Type="http://schemas.openxmlformats.org/officeDocument/2006/relationships/hyperlink" Target="https://go.nasa.gov/3sP5ArJ"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gedi.umd.edu/" TargetMode="External"/><Relationship Id="rId2" Type="http://schemas.openxmlformats.org/officeDocument/2006/relationships/image" Target="../media/image44.tiff"/><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7.gif"/></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tiff"/></Relationships>
</file>

<file path=ppt/slides/_rels/slide22.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tiff"/><Relationship Id="rId9" Type="http://schemas.openxmlformats.org/officeDocument/2006/relationships/image" Target="../media/image67.jpeg"/></Relationships>
</file>

<file path=ppt/slides/_rels/slide23.xml.rels><?xml version="1.0" encoding="UTF-8" standalone="yes"?>
<Relationships xmlns="http://schemas.openxmlformats.org/package/2006/relationships"><Relationship Id="rId3" Type="http://schemas.openxmlformats.org/officeDocument/2006/relationships/hyperlink" Target="https://play.google.com/store/apps/details?id=br.com.cropview.web&amp;hl=en_US&amp;gl=US" TargetMode="External"/><Relationship Id="rId2" Type="http://schemas.openxmlformats.org/officeDocument/2006/relationships/hyperlink" Target="https://www.google.com/streetview/" TargetMode="Externa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jpe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0.tiff"/></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hyperlink" Target="../../../../../../Applications/Presentations/cosmos/aster_swath.mpeg" TargetMode="External"/><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jpe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ctrTitle"/>
          </p:nvPr>
        </p:nvSpPr>
        <p:spPr>
          <a:xfrm>
            <a:off x="533400" y="435001"/>
            <a:ext cx="8197850" cy="2155825"/>
          </a:xfrm>
        </p:spPr>
        <p:txBody>
          <a:bodyPr>
            <a:normAutofit fontScale="90000"/>
          </a:bodyPr>
          <a:lstStyle/>
          <a:p>
            <a:pPr algn="ctr" eaLnBrk="1" fontAlgn="auto" hangingPunct="1">
              <a:spcAft>
                <a:spcPts val="0"/>
              </a:spcAft>
              <a:defRPr/>
            </a:pPr>
            <a:r>
              <a:rPr lang="en-US" dirty="0">
                <a:solidFill>
                  <a:srgbClr val="FFFF00"/>
                </a:solidFill>
                <a:ea typeface="+mj-ea"/>
                <a:cs typeface="+mj-cs"/>
              </a:rPr>
              <a:t>Land-Cover/Land-Use Change (LCLUC) Program </a:t>
            </a:r>
            <a:br>
              <a:rPr lang="en-US" dirty="0">
                <a:solidFill>
                  <a:srgbClr val="FFFF00"/>
                </a:solidFill>
                <a:ea typeface="+mj-ea"/>
                <a:cs typeface="+mj-cs"/>
              </a:rPr>
            </a:br>
            <a:endParaRPr lang="en-US" dirty="0">
              <a:solidFill>
                <a:srgbClr val="FFFF00"/>
              </a:solidFill>
              <a:ea typeface="+mj-ea"/>
              <a:cs typeface="+mj-cs"/>
            </a:endParaRPr>
          </a:p>
        </p:txBody>
      </p:sp>
      <p:sp>
        <p:nvSpPr>
          <p:cNvPr id="17410" name="TextBox 4"/>
          <p:cNvSpPr txBox="1">
            <a:spLocks noChangeArrowheads="1"/>
          </p:cNvSpPr>
          <p:nvPr/>
        </p:nvSpPr>
        <p:spPr bwMode="auto">
          <a:xfrm>
            <a:off x="990600" y="2438400"/>
            <a:ext cx="68580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err="1">
                <a:solidFill>
                  <a:srgbClr val="FFFF00"/>
                </a:solidFill>
                <a:latin typeface="Calibri" charset="0"/>
              </a:rPr>
              <a:t>Garik</a:t>
            </a:r>
            <a:r>
              <a:rPr lang="en-US" sz="2000" dirty="0">
                <a:solidFill>
                  <a:srgbClr val="FFFF00"/>
                </a:solidFill>
                <a:latin typeface="Calibri" charset="0"/>
              </a:rPr>
              <a:t> Gutman,</a:t>
            </a:r>
          </a:p>
          <a:p>
            <a:pPr algn="ctr" eaLnBrk="1" hangingPunct="1"/>
            <a:r>
              <a:rPr lang="en-US" sz="2000" dirty="0">
                <a:solidFill>
                  <a:srgbClr val="FFFF00"/>
                </a:solidFill>
                <a:latin typeface="Calibri" charset="0"/>
              </a:rPr>
              <a:t>NASA Headquarters</a:t>
            </a:r>
          </a:p>
          <a:p>
            <a:pPr algn="ctr" eaLnBrk="1" hangingPunct="1"/>
            <a:r>
              <a:rPr lang="en-US" sz="2000" dirty="0">
                <a:solidFill>
                  <a:srgbClr val="FFFF00"/>
                </a:solidFill>
                <a:latin typeface="Calibri" charset="0"/>
              </a:rPr>
              <a:t>Manager, LCLUC Program</a:t>
            </a:r>
          </a:p>
        </p:txBody>
      </p:sp>
      <p:sp>
        <p:nvSpPr>
          <p:cNvPr id="17414" name="TextBox 1"/>
          <p:cNvSpPr txBox="1">
            <a:spLocks noChangeArrowheads="1"/>
          </p:cNvSpPr>
          <p:nvPr/>
        </p:nvSpPr>
        <p:spPr bwMode="auto">
          <a:xfrm>
            <a:off x="3657600" y="6369050"/>
            <a:ext cx="1236663"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rPr>
              <a:t>April 2016</a:t>
            </a:r>
          </a:p>
        </p:txBody>
      </p:sp>
      <p:pic>
        <p:nvPicPr>
          <p:cNvPr id="6" name="Picture 5" descr="A picture containing shape&#10;&#10;Description automatically generated">
            <a:extLst>
              <a:ext uri="{FF2B5EF4-FFF2-40B4-BE49-F238E27FC236}">
                <a16:creationId xmlns:a16="http://schemas.microsoft.com/office/drawing/2014/main" id="{2B7F6E72-6553-C14B-B8A3-369942CA6B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59829" y="3627951"/>
            <a:ext cx="4119541" cy="2567547"/>
          </a:xfrm>
          <a:prstGeom prst="rect">
            <a:avLst/>
          </a:prstGeom>
        </p:spPr>
      </p:pic>
      <p:sp>
        <p:nvSpPr>
          <p:cNvPr id="2" name="TextBox 1">
            <a:extLst>
              <a:ext uri="{FF2B5EF4-FFF2-40B4-BE49-F238E27FC236}">
                <a16:creationId xmlns:a16="http://schemas.microsoft.com/office/drawing/2014/main" id="{DF6DEF4E-2BD2-7147-A2D4-0BD0C4CB91C6}"/>
              </a:ext>
            </a:extLst>
          </p:cNvPr>
          <p:cNvSpPr txBox="1"/>
          <p:nvPr/>
        </p:nvSpPr>
        <p:spPr>
          <a:xfrm>
            <a:off x="1295400" y="4419600"/>
            <a:ext cx="652743" cy="369332"/>
          </a:xfrm>
          <a:prstGeom prst="rect">
            <a:avLst/>
          </a:prstGeom>
          <a:noFill/>
        </p:spPr>
        <p:txBody>
          <a:bodyPr wrap="none" rtlCol="0">
            <a:spAutoFit/>
          </a:bodyPr>
          <a:lstStyle/>
          <a:p>
            <a:r>
              <a:rPr lang="en-US" dirty="0">
                <a:solidFill>
                  <a:srgbClr val="FFFF00"/>
                </a:solidFill>
              </a:rPr>
              <a:t>Fires</a:t>
            </a:r>
          </a:p>
        </p:txBody>
      </p:sp>
      <p:sp>
        <p:nvSpPr>
          <p:cNvPr id="7" name="TextBox 6">
            <a:extLst>
              <a:ext uri="{FF2B5EF4-FFF2-40B4-BE49-F238E27FC236}">
                <a16:creationId xmlns:a16="http://schemas.microsoft.com/office/drawing/2014/main" id="{62307D5E-D06D-1047-A790-2DE6090115FF}"/>
              </a:ext>
            </a:extLst>
          </p:cNvPr>
          <p:cNvSpPr txBox="1"/>
          <p:nvPr/>
        </p:nvSpPr>
        <p:spPr>
          <a:xfrm>
            <a:off x="776026" y="5105400"/>
            <a:ext cx="1691489" cy="369332"/>
          </a:xfrm>
          <a:prstGeom prst="rect">
            <a:avLst/>
          </a:prstGeom>
          <a:noFill/>
        </p:spPr>
        <p:txBody>
          <a:bodyPr wrap="none" rtlCol="0">
            <a:spAutoFit/>
          </a:bodyPr>
          <a:lstStyle/>
          <a:p>
            <a:r>
              <a:rPr lang="en-US" dirty="0">
                <a:solidFill>
                  <a:srgbClr val="FFFF00"/>
                </a:solidFill>
              </a:rPr>
              <a:t>Deforestation</a:t>
            </a:r>
          </a:p>
        </p:txBody>
      </p:sp>
      <p:sp>
        <p:nvSpPr>
          <p:cNvPr id="8" name="TextBox 7">
            <a:extLst>
              <a:ext uri="{FF2B5EF4-FFF2-40B4-BE49-F238E27FC236}">
                <a16:creationId xmlns:a16="http://schemas.microsoft.com/office/drawing/2014/main" id="{E3CFD195-500C-434B-9E3E-8A0F0133AC50}"/>
              </a:ext>
            </a:extLst>
          </p:cNvPr>
          <p:cNvSpPr txBox="1"/>
          <p:nvPr/>
        </p:nvSpPr>
        <p:spPr>
          <a:xfrm>
            <a:off x="6613691" y="5117068"/>
            <a:ext cx="1402948" cy="369332"/>
          </a:xfrm>
          <a:prstGeom prst="rect">
            <a:avLst/>
          </a:prstGeom>
          <a:noFill/>
        </p:spPr>
        <p:txBody>
          <a:bodyPr wrap="none" rtlCol="0">
            <a:spAutoFit/>
          </a:bodyPr>
          <a:lstStyle/>
          <a:p>
            <a:r>
              <a:rPr lang="en-US" dirty="0">
                <a:solidFill>
                  <a:srgbClr val="FFFF00"/>
                </a:solidFill>
              </a:rPr>
              <a:t>Agriculture</a:t>
            </a:r>
          </a:p>
        </p:txBody>
      </p:sp>
      <p:sp>
        <p:nvSpPr>
          <p:cNvPr id="9" name="TextBox 8">
            <a:extLst>
              <a:ext uri="{FF2B5EF4-FFF2-40B4-BE49-F238E27FC236}">
                <a16:creationId xmlns:a16="http://schemas.microsoft.com/office/drawing/2014/main" id="{FBC4785B-8356-EE42-BC1C-91D8A71F9162}"/>
              </a:ext>
            </a:extLst>
          </p:cNvPr>
          <p:cNvSpPr txBox="1"/>
          <p:nvPr/>
        </p:nvSpPr>
        <p:spPr>
          <a:xfrm>
            <a:off x="6647641" y="4457323"/>
            <a:ext cx="1962959" cy="369332"/>
          </a:xfrm>
          <a:prstGeom prst="rect">
            <a:avLst/>
          </a:prstGeom>
          <a:noFill/>
        </p:spPr>
        <p:txBody>
          <a:bodyPr wrap="square" rtlCol="0">
            <a:spAutoFit/>
          </a:bodyPr>
          <a:lstStyle/>
          <a:p>
            <a:r>
              <a:rPr lang="en-US" dirty="0">
                <a:solidFill>
                  <a:srgbClr val="FFFF00"/>
                </a:solidFill>
              </a:rPr>
              <a:t>Urban changes</a:t>
            </a:r>
          </a:p>
        </p:txBody>
      </p:sp>
      <p:cxnSp>
        <p:nvCxnSpPr>
          <p:cNvPr id="4" name="Straight Connector 3">
            <a:extLst>
              <a:ext uri="{FF2B5EF4-FFF2-40B4-BE49-F238E27FC236}">
                <a16:creationId xmlns:a16="http://schemas.microsoft.com/office/drawing/2014/main" id="{9B760720-4AAE-C444-AD68-4A4679422BC2}"/>
              </a:ext>
            </a:extLst>
          </p:cNvPr>
          <p:cNvCxnSpPr>
            <a:cxnSpLocks/>
            <a:stCxn id="2" idx="3"/>
          </p:cNvCxnSpPr>
          <p:nvPr/>
        </p:nvCxnSpPr>
        <p:spPr>
          <a:xfrm>
            <a:off x="1948143" y="4604266"/>
            <a:ext cx="930928" cy="0"/>
          </a:xfrm>
          <a:prstGeom prst="line">
            <a:avLst/>
          </a:prstGeom>
          <a:ln w="158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43C4ADE-2242-5348-B612-E7A862FCCAF4}"/>
              </a:ext>
            </a:extLst>
          </p:cNvPr>
          <p:cNvCxnSpPr>
            <a:cxnSpLocks/>
          </p:cNvCxnSpPr>
          <p:nvPr/>
        </p:nvCxnSpPr>
        <p:spPr>
          <a:xfrm>
            <a:off x="2405343" y="5334000"/>
            <a:ext cx="947457" cy="0"/>
          </a:xfrm>
          <a:prstGeom prst="line">
            <a:avLst/>
          </a:prstGeom>
          <a:ln w="158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CB023C-032C-D345-B467-7D77D04691E4}"/>
              </a:ext>
            </a:extLst>
          </p:cNvPr>
          <p:cNvCxnSpPr>
            <a:cxnSpLocks/>
          </p:cNvCxnSpPr>
          <p:nvPr/>
        </p:nvCxnSpPr>
        <p:spPr>
          <a:xfrm flipH="1">
            <a:off x="5715001" y="4641989"/>
            <a:ext cx="898690" cy="0"/>
          </a:xfrm>
          <a:prstGeom prst="line">
            <a:avLst/>
          </a:prstGeom>
          <a:ln w="158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E47230C-3E1B-EC4C-AA3E-03A56662F130}"/>
              </a:ext>
            </a:extLst>
          </p:cNvPr>
          <p:cNvCxnSpPr>
            <a:cxnSpLocks/>
          </p:cNvCxnSpPr>
          <p:nvPr/>
        </p:nvCxnSpPr>
        <p:spPr>
          <a:xfrm flipH="1">
            <a:off x="5638800" y="5334000"/>
            <a:ext cx="974891" cy="0"/>
          </a:xfrm>
          <a:prstGeom prst="line">
            <a:avLst/>
          </a:prstGeom>
          <a:ln w="158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dissolve">
                                      <p:cBhvr>
                                        <p:cTn id="23" dur="500"/>
                                        <p:tgtEl>
                                          <p:spTgt spid="15"/>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dissolve">
                                      <p:cBhvr>
                                        <p:cTn id="31" dur="500"/>
                                        <p:tgtEl>
                                          <p:spTgt spid="26"/>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dissolv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4"/>
          <p:cNvSpPr>
            <a:spLocks noChangeArrowheads="1"/>
          </p:cNvSpPr>
          <p:nvPr/>
        </p:nvSpPr>
        <p:spPr bwMode="auto">
          <a:xfrm>
            <a:off x="338139" y="2892673"/>
            <a:ext cx="4800598" cy="3965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85750" indent="-285750">
              <a:spcBef>
                <a:spcPct val="20000"/>
              </a:spcBef>
              <a:buClr>
                <a:schemeClr val="tx1"/>
              </a:buClr>
              <a:buSzPct val="150000"/>
              <a:buFont typeface="Arial" panose="020B0604020202020204" pitchFamily="34" charset="0"/>
              <a:buChar char="•"/>
            </a:pPr>
            <a:r>
              <a:rPr lang="en-US" sz="1400" b="1" dirty="0"/>
              <a:t>For global assessments </a:t>
            </a:r>
            <a:r>
              <a:rPr lang="en-US" sz="1400" dirty="0"/>
              <a:t>of land-cover change (e.g., </a:t>
            </a:r>
            <a:r>
              <a:rPr lang="en-US" sz="1400" b="1" dirty="0"/>
              <a:t>FAO’s FRA</a:t>
            </a:r>
            <a:r>
              <a:rPr lang="en-US" sz="1400" dirty="0"/>
              <a:t>)</a:t>
            </a:r>
          </a:p>
          <a:p>
            <a:pPr marL="285750" indent="-285750">
              <a:spcBef>
                <a:spcPct val="20000"/>
              </a:spcBef>
              <a:buClr>
                <a:schemeClr val="tx1"/>
              </a:buClr>
              <a:buSzPct val="150000"/>
              <a:buFont typeface="Arial" panose="020B0604020202020204" pitchFamily="34" charset="0"/>
              <a:buChar char="•"/>
            </a:pPr>
            <a:r>
              <a:rPr lang="en-US" sz="1400" dirty="0"/>
              <a:t>Global cloud-free 30-m mosaic</a:t>
            </a:r>
          </a:p>
          <a:p>
            <a:pPr marL="742950" lvl="1" indent="-285750">
              <a:spcBef>
                <a:spcPct val="20000"/>
              </a:spcBef>
              <a:buClr>
                <a:schemeClr val="tx1"/>
              </a:buClr>
              <a:buSzPct val="150000"/>
              <a:buFont typeface="Arial" panose="020B0604020202020204" pitchFamily="34" charset="0"/>
              <a:buChar char="•"/>
            </a:pPr>
            <a:r>
              <a:rPr lang="en-US" sz="1400" dirty="0" err="1"/>
              <a:t>geocorrected</a:t>
            </a:r>
            <a:r>
              <a:rPr lang="en-US" sz="1400" dirty="0"/>
              <a:t> </a:t>
            </a:r>
            <a:r>
              <a:rPr lang="en-US" sz="1400" u="sng" dirty="0"/>
              <a:t>Landsat-5, -7 </a:t>
            </a:r>
            <a:r>
              <a:rPr lang="en-US" sz="1400" dirty="0"/>
              <a:t>datasets centered on 1975, 1990, 2000, </a:t>
            </a:r>
            <a:r>
              <a:rPr lang="en-US" sz="1400" b="1" dirty="0"/>
              <a:t>2005, 2010</a:t>
            </a:r>
          </a:p>
          <a:p>
            <a:pPr marL="742950" lvl="1" indent="-285750">
              <a:spcBef>
                <a:spcPct val="20000"/>
              </a:spcBef>
              <a:buClr>
                <a:schemeClr val="tx1"/>
              </a:buClr>
              <a:buSzPct val="150000"/>
              <a:buFont typeface="Arial" panose="020B0604020202020204" pitchFamily="34" charset="0"/>
              <a:buChar char="•"/>
            </a:pPr>
            <a:r>
              <a:rPr lang="en-US" sz="1400" u="sng" dirty="0"/>
              <a:t>EO-1 ALI </a:t>
            </a:r>
            <a:r>
              <a:rPr lang="en-US" sz="1400" dirty="0"/>
              <a:t>data over small islands</a:t>
            </a:r>
          </a:p>
          <a:p>
            <a:pPr marL="742950" lvl="1" indent="-285750">
              <a:spcBef>
                <a:spcPct val="20000"/>
              </a:spcBef>
              <a:buClr>
                <a:schemeClr val="tx1"/>
              </a:buClr>
              <a:buSzPct val="150000"/>
              <a:buFont typeface="Arial" panose="020B0604020202020204" pitchFamily="34" charset="0"/>
              <a:buChar char="•"/>
            </a:pPr>
            <a:r>
              <a:rPr lang="en-US" sz="1400" b="1" dirty="0"/>
              <a:t>1 scene per epoch at greenness peak</a:t>
            </a:r>
          </a:p>
          <a:p>
            <a:pPr marL="285750" indent="-285750">
              <a:spcBef>
                <a:spcPct val="20000"/>
              </a:spcBef>
              <a:buClr>
                <a:schemeClr val="tx1"/>
              </a:buClr>
              <a:buSzPct val="150000"/>
              <a:buFont typeface="Arial" panose="020B0604020202020204" pitchFamily="34" charset="0"/>
              <a:buChar char="•"/>
            </a:pPr>
            <a:r>
              <a:rPr lang="en-US" sz="1400" b="1" dirty="0"/>
              <a:t>Description of GLS </a:t>
            </a:r>
            <a:r>
              <a:rPr lang="en-US" sz="1400" dirty="0"/>
              <a:t>published </a:t>
            </a:r>
            <a:r>
              <a:rPr lang="en-US" sz="1400" b="1" dirty="0"/>
              <a:t>in P&amp;RS, 2008 </a:t>
            </a:r>
            <a:r>
              <a:rPr lang="en-US" sz="1400" dirty="0"/>
              <a:t>(Gutman et al.) with a cover image </a:t>
            </a:r>
          </a:p>
          <a:p>
            <a:pPr marL="285750" indent="-285750">
              <a:spcBef>
                <a:spcPct val="20000"/>
              </a:spcBef>
              <a:buClr>
                <a:schemeClr val="tx1"/>
              </a:buClr>
              <a:buSzPct val="150000"/>
              <a:buFont typeface="Arial" panose="020B0604020202020204" pitchFamily="34" charset="0"/>
              <a:buChar char="•"/>
            </a:pPr>
            <a:r>
              <a:rPr lang="en-US" sz="1400" dirty="0"/>
              <a:t>Available for download via GLOVIS/</a:t>
            </a:r>
            <a:r>
              <a:rPr lang="en-US" sz="1400" dirty="0" err="1"/>
              <a:t>EarthExplorer</a:t>
            </a:r>
            <a:r>
              <a:rPr lang="en-US" sz="1400" dirty="0"/>
              <a:t> at USGS free of charge</a:t>
            </a:r>
          </a:p>
          <a:p>
            <a:pPr marL="285750" indent="-285750">
              <a:spcBef>
                <a:spcPct val="20000"/>
              </a:spcBef>
              <a:buClr>
                <a:schemeClr val="tx1"/>
              </a:buClr>
              <a:buSzPct val="150000"/>
              <a:buFont typeface="Arial" panose="020B0604020202020204" pitchFamily="34" charset="0"/>
              <a:buChar char="•"/>
            </a:pPr>
            <a:r>
              <a:rPr lang="en-US" sz="1400" b="1" i="1" dirty="0"/>
              <a:t>Assessment</a:t>
            </a:r>
            <a:r>
              <a:rPr lang="en-US" sz="1400" i="1" dirty="0"/>
              <a:t> </a:t>
            </a:r>
            <a:r>
              <a:rPr lang="en-US" sz="1400" b="1" i="1" dirty="0"/>
              <a:t>of the </a:t>
            </a:r>
            <a:r>
              <a:rPr lang="en-US" sz="1400" i="1" dirty="0"/>
              <a:t>NASA–USGS Global Land Survey (</a:t>
            </a:r>
            <a:r>
              <a:rPr lang="en-US" sz="1400" b="1" i="1" dirty="0"/>
              <a:t>GLS</a:t>
            </a:r>
            <a:r>
              <a:rPr lang="en-US" sz="1400" i="1" dirty="0"/>
              <a:t>) datasets published in </a:t>
            </a:r>
            <a:r>
              <a:rPr lang="en-US" sz="1400" b="1" dirty="0"/>
              <a:t>RSE, 2013 </a:t>
            </a:r>
            <a:r>
              <a:rPr lang="en-US" sz="1400" dirty="0"/>
              <a:t>(Gutman et al.)</a:t>
            </a:r>
            <a:endParaRPr lang="en-US" sz="1050" dirty="0"/>
          </a:p>
        </p:txBody>
      </p:sp>
      <p:sp>
        <p:nvSpPr>
          <p:cNvPr id="79874" name="Text Box 7"/>
          <p:cNvSpPr txBox="1">
            <a:spLocks noChangeArrowheads="1"/>
          </p:cNvSpPr>
          <p:nvPr/>
        </p:nvSpPr>
        <p:spPr bwMode="auto">
          <a:xfrm>
            <a:off x="752514" y="616744"/>
            <a:ext cx="7181773"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dirty="0">
                <a:solidFill>
                  <a:srgbClr val="FFFF00"/>
                </a:solidFill>
                <a:latin typeface="+mj-lt"/>
              </a:rPr>
              <a:t>NASA LCLUC-USGS </a:t>
            </a:r>
          </a:p>
          <a:p>
            <a:pPr algn="ctr" eaLnBrk="1" hangingPunct="1"/>
            <a:r>
              <a:rPr lang="en-US" sz="3200" b="1" dirty="0">
                <a:solidFill>
                  <a:srgbClr val="FFFF00"/>
                </a:solidFill>
                <a:latin typeface="+mj-lt"/>
              </a:rPr>
              <a:t>Global Land Survey (GLS) Data Sets</a:t>
            </a:r>
          </a:p>
        </p:txBody>
      </p:sp>
      <p:pic>
        <p:nvPicPr>
          <p:cNvPr id="79875" name="Content Placeholder 7" descr="Time_series-withdisjointedBackground.jpg"/>
          <p:cNvPicPr>
            <a:picLocks noGrp="1" noChangeAspect="1"/>
          </p:cNvPicPr>
          <p:nvPr>
            <p:ph idx="1"/>
          </p:nvPr>
        </p:nvPicPr>
        <p:blipFill>
          <a:blip r:embed="rId3" cstate="screen">
            <a:extLst>
              <a:ext uri="{28A0092B-C50C-407E-A947-70E740481C1C}">
                <a14:useLocalDpi xmlns:a14="http://schemas.microsoft.com/office/drawing/2010/main"/>
              </a:ext>
            </a:extLst>
          </a:blip>
          <a:srcRect l="-8183" r="-8183"/>
          <a:stretch>
            <a:fillRect/>
          </a:stretch>
        </p:blipFill>
        <p:spPr>
          <a:xfrm>
            <a:off x="5029200" y="2119561"/>
            <a:ext cx="3886200" cy="4354264"/>
          </a:xfrm>
        </p:spPr>
      </p:pic>
      <p:sp>
        <p:nvSpPr>
          <p:cNvPr id="4" name="Slide Number Placeholder 3"/>
          <p:cNvSpPr>
            <a:spLocks noGrp="1"/>
          </p:cNvSpPr>
          <p:nvPr>
            <p:ph type="sldNum" sz="quarter" idx="12"/>
          </p:nvPr>
        </p:nvSpPr>
        <p:spPr/>
        <p:txBody>
          <a:bodyPr/>
          <a:lstStyle/>
          <a:p>
            <a:fld id="{49666E4C-4CB5-4445-9823-7FD6CC8B8AB4}" type="slidenum">
              <a:rPr lang="en-US" smtClean="0"/>
              <a:t>10</a:t>
            </a:fld>
            <a:endParaRPr lang="en-US"/>
          </a:p>
        </p:txBody>
      </p:sp>
      <p:sp>
        <p:nvSpPr>
          <p:cNvPr id="79876" name="TextBox 4"/>
          <p:cNvSpPr txBox="1">
            <a:spLocks noChangeArrowheads="1"/>
          </p:cNvSpPr>
          <p:nvPr/>
        </p:nvSpPr>
        <p:spPr bwMode="auto">
          <a:xfrm>
            <a:off x="5138737" y="6473825"/>
            <a:ext cx="36671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solidFill>
                  <a:srgbClr val="333333"/>
                </a:solidFill>
              </a:rPr>
              <a:t>Progression of fires scars in central Canada</a:t>
            </a:r>
          </a:p>
        </p:txBody>
      </p:sp>
      <p:sp>
        <p:nvSpPr>
          <p:cNvPr id="2" name="TextBox 1">
            <a:extLst>
              <a:ext uri="{FF2B5EF4-FFF2-40B4-BE49-F238E27FC236}">
                <a16:creationId xmlns:a16="http://schemas.microsoft.com/office/drawing/2014/main" id="{2AB655E9-B646-7246-BE55-52D619F1A653}"/>
              </a:ext>
            </a:extLst>
          </p:cNvPr>
          <p:cNvSpPr txBox="1"/>
          <p:nvPr/>
        </p:nvSpPr>
        <p:spPr>
          <a:xfrm>
            <a:off x="201993" y="2210201"/>
            <a:ext cx="5039139" cy="584775"/>
          </a:xfrm>
          <a:prstGeom prst="rect">
            <a:avLst/>
          </a:prstGeom>
          <a:noFill/>
        </p:spPr>
        <p:txBody>
          <a:bodyPr wrap="square" rtlCol="0">
            <a:spAutoFit/>
          </a:bodyPr>
          <a:lstStyle/>
          <a:p>
            <a:r>
              <a:rPr lang="en-US" sz="1600" b="1" dirty="0"/>
              <a:t>An Exemplary Synergistic Use of </a:t>
            </a:r>
            <a:r>
              <a:rPr lang="en-US" sz="1600" b="1" dirty="0">
                <a:highlight>
                  <a:srgbClr val="FFFF00"/>
                </a:highlight>
              </a:rPr>
              <a:t>Global Landsat Time Series Prior to its Free Availability</a:t>
            </a:r>
          </a:p>
        </p:txBody>
      </p:sp>
      <p:cxnSp>
        <p:nvCxnSpPr>
          <p:cNvPr id="8" name="Straight Arrow Connector 7">
            <a:extLst>
              <a:ext uri="{FF2B5EF4-FFF2-40B4-BE49-F238E27FC236}">
                <a16:creationId xmlns:a16="http://schemas.microsoft.com/office/drawing/2014/main" id="{F0CAAF12-DED9-9B4D-9513-1FA44F46695F}"/>
              </a:ext>
            </a:extLst>
          </p:cNvPr>
          <p:cNvCxnSpPr>
            <a:cxnSpLocks/>
          </p:cNvCxnSpPr>
          <p:nvPr/>
        </p:nvCxnSpPr>
        <p:spPr>
          <a:xfrm>
            <a:off x="3886200" y="4953000"/>
            <a:ext cx="13716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5351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45C8F-0816-2FEE-5087-9A00E0A13EE0}"/>
              </a:ext>
            </a:extLst>
          </p:cNvPr>
          <p:cNvSpPr>
            <a:spLocks noGrp="1"/>
          </p:cNvSpPr>
          <p:nvPr>
            <p:ph type="title"/>
          </p:nvPr>
        </p:nvSpPr>
        <p:spPr>
          <a:xfrm>
            <a:off x="429080" y="398217"/>
            <a:ext cx="8001000" cy="1456267"/>
          </a:xfrm>
        </p:spPr>
        <p:txBody>
          <a:bodyPr/>
          <a:lstStyle/>
          <a:p>
            <a:pPr algn="ctr"/>
            <a:r>
              <a:rPr lang="en-US" dirty="0">
                <a:solidFill>
                  <a:srgbClr val="FFFF00"/>
                </a:solidFill>
              </a:rPr>
              <a:t>15</a:t>
            </a:r>
            <a:r>
              <a:rPr lang="en-US" baseline="30000" dirty="0">
                <a:solidFill>
                  <a:srgbClr val="FFFF00"/>
                </a:solidFill>
              </a:rPr>
              <a:t>th</a:t>
            </a:r>
            <a:r>
              <a:rPr lang="en-US" dirty="0">
                <a:solidFill>
                  <a:srgbClr val="FFFF00"/>
                </a:solidFill>
              </a:rPr>
              <a:t> Anniversary of the New Era </a:t>
            </a:r>
            <a:br>
              <a:rPr lang="en-US" dirty="0">
                <a:solidFill>
                  <a:srgbClr val="FFFF00"/>
                </a:solidFill>
              </a:rPr>
            </a:br>
            <a:r>
              <a:rPr lang="en-US" dirty="0">
                <a:solidFill>
                  <a:srgbClr val="FFFF00"/>
                </a:solidFill>
              </a:rPr>
              <a:t>in Landsat Data Utilization</a:t>
            </a:r>
          </a:p>
        </p:txBody>
      </p:sp>
      <p:sp>
        <p:nvSpPr>
          <p:cNvPr id="3" name="Content Placeholder 2">
            <a:extLst>
              <a:ext uri="{FF2B5EF4-FFF2-40B4-BE49-F238E27FC236}">
                <a16:creationId xmlns:a16="http://schemas.microsoft.com/office/drawing/2014/main" id="{2B52B7DA-EE07-093C-8092-15340D1469BB}"/>
              </a:ext>
            </a:extLst>
          </p:cNvPr>
          <p:cNvSpPr>
            <a:spLocks noGrp="1"/>
          </p:cNvSpPr>
          <p:nvPr>
            <p:ph idx="1"/>
          </p:nvPr>
        </p:nvSpPr>
        <p:spPr>
          <a:xfrm>
            <a:off x="162380" y="2209800"/>
            <a:ext cx="4267200" cy="2074333"/>
          </a:xfrm>
        </p:spPr>
        <p:txBody>
          <a:bodyPr anchor="t">
            <a:normAutofit/>
          </a:bodyPr>
          <a:lstStyle/>
          <a:p>
            <a:pPr marL="0" indent="0">
              <a:buNone/>
            </a:pPr>
            <a:r>
              <a:rPr lang="en-US" b="0" i="0" u="none" strike="noStrike" dirty="0">
                <a:effectLst/>
                <a:latin typeface="Arial" panose="020B0604020202020204" pitchFamily="34" charset="0"/>
              </a:rPr>
              <a:t>April marked the </a:t>
            </a:r>
            <a:r>
              <a:rPr lang="en-US" b="1" i="0" u="none" strike="noStrike" dirty="0">
                <a:effectLst/>
                <a:highlight>
                  <a:srgbClr val="FFFF00"/>
                </a:highlight>
                <a:latin typeface="Arial" panose="020B0604020202020204" pitchFamily="34" charset="0"/>
              </a:rPr>
              <a:t>15-year anniversary </a:t>
            </a:r>
            <a:r>
              <a:rPr lang="en-US" b="0" i="0" u="none" strike="noStrike" dirty="0">
                <a:effectLst/>
                <a:latin typeface="Arial" panose="020B0604020202020204" pitchFamily="34" charset="0"/>
              </a:rPr>
              <a:t>of the USGS announcement to ‘open’ the Landsat archive at the USGS Earth Resources Observation and Science (EROS) Center, making all </a:t>
            </a:r>
            <a:r>
              <a:rPr lang="en-US" b="0" i="0" u="none" strike="noStrike" dirty="0">
                <a:effectLst/>
                <a:highlight>
                  <a:srgbClr val="FFFF00"/>
                </a:highlight>
                <a:latin typeface="Arial" panose="020B0604020202020204" pitchFamily="34" charset="0"/>
              </a:rPr>
              <a:t>Landsat data </a:t>
            </a:r>
            <a:r>
              <a:rPr lang="en-US" b="0" i="0" u="none" strike="noStrike" dirty="0">
                <a:effectLst/>
                <a:latin typeface="Arial" panose="020B0604020202020204" pitchFamily="34" charset="0"/>
              </a:rPr>
              <a:t>available to download at </a:t>
            </a:r>
            <a:r>
              <a:rPr lang="en-US" b="0" i="0" u="none" strike="noStrike" dirty="0">
                <a:effectLst/>
                <a:highlight>
                  <a:srgbClr val="FFFF00"/>
                </a:highlight>
                <a:latin typeface="Arial" panose="020B0604020202020204" pitchFamily="34" charset="0"/>
              </a:rPr>
              <a:t>no charge </a:t>
            </a:r>
            <a:r>
              <a:rPr lang="en-US" b="0" i="0" u="none" strike="noStrike" dirty="0">
                <a:effectLst/>
                <a:latin typeface="Arial" panose="020B0604020202020204" pitchFamily="34" charset="0"/>
              </a:rPr>
              <a:t>for users worldwide </a:t>
            </a:r>
            <a:endParaRPr lang="en-US" dirty="0"/>
          </a:p>
        </p:txBody>
      </p:sp>
      <p:pic>
        <p:nvPicPr>
          <p:cNvPr id="4" name="Picture 3">
            <a:extLst>
              <a:ext uri="{FF2B5EF4-FFF2-40B4-BE49-F238E27FC236}">
                <a16:creationId xmlns:a16="http://schemas.microsoft.com/office/drawing/2014/main" id="{4A9AED4F-E52A-EDDD-B5B7-C328478CA526}"/>
              </a:ext>
            </a:extLst>
          </p:cNvPr>
          <p:cNvPicPr>
            <a:picLocks noChangeAspect="1"/>
          </p:cNvPicPr>
          <p:nvPr/>
        </p:nvPicPr>
        <p:blipFill>
          <a:blip r:embed="rId2"/>
          <a:stretch>
            <a:fillRect/>
          </a:stretch>
        </p:blipFill>
        <p:spPr>
          <a:xfrm>
            <a:off x="4714083" y="2045923"/>
            <a:ext cx="4267537" cy="2402086"/>
          </a:xfrm>
          <a:prstGeom prst="rect">
            <a:avLst/>
          </a:prstGeom>
        </p:spPr>
      </p:pic>
      <p:sp>
        <p:nvSpPr>
          <p:cNvPr id="6" name="TextBox 5">
            <a:extLst>
              <a:ext uri="{FF2B5EF4-FFF2-40B4-BE49-F238E27FC236}">
                <a16:creationId xmlns:a16="http://schemas.microsoft.com/office/drawing/2014/main" id="{58FAE0A8-1D39-7B2C-0F3F-5D2C7A7420E9}"/>
              </a:ext>
            </a:extLst>
          </p:cNvPr>
          <p:cNvSpPr txBox="1"/>
          <p:nvPr/>
        </p:nvSpPr>
        <p:spPr>
          <a:xfrm>
            <a:off x="124280" y="5806176"/>
            <a:ext cx="4572000" cy="1169551"/>
          </a:xfrm>
          <a:prstGeom prst="rect">
            <a:avLst/>
          </a:prstGeom>
          <a:noFill/>
        </p:spPr>
        <p:txBody>
          <a:bodyPr wrap="square">
            <a:spAutoFit/>
          </a:bodyPr>
          <a:lstStyle/>
          <a:p>
            <a:r>
              <a:rPr lang="en-US" sz="1400" b="0" i="0" dirty="0">
                <a:effectLst/>
                <a:latin typeface="Merriweather Web"/>
              </a:rPr>
              <a:t>Barb Ryan, </a:t>
            </a:r>
          </a:p>
          <a:p>
            <a:r>
              <a:rPr lang="en-US" sz="1400" b="0" i="0" dirty="0">
                <a:effectLst/>
                <a:latin typeface="Merriweather Web"/>
              </a:rPr>
              <a:t>former Associate Director of Geography for USGS,</a:t>
            </a:r>
          </a:p>
          <a:p>
            <a:r>
              <a:rPr lang="en-US" sz="1400" dirty="0">
                <a:latin typeface="Merriweather Web"/>
              </a:rPr>
              <a:t>and (more recently) former Secretariat-Director for the Group on Earth Observations (GEO) </a:t>
            </a:r>
          </a:p>
          <a:p>
            <a:endParaRPr lang="en-US" sz="1400" dirty="0"/>
          </a:p>
        </p:txBody>
      </p:sp>
      <p:sp>
        <p:nvSpPr>
          <p:cNvPr id="8" name="TextBox 7">
            <a:extLst>
              <a:ext uri="{FF2B5EF4-FFF2-40B4-BE49-F238E27FC236}">
                <a16:creationId xmlns:a16="http://schemas.microsoft.com/office/drawing/2014/main" id="{75E1402E-32E6-B969-97CF-2719FA8E9F45}"/>
              </a:ext>
            </a:extLst>
          </p:cNvPr>
          <p:cNvSpPr txBox="1"/>
          <p:nvPr/>
        </p:nvSpPr>
        <p:spPr>
          <a:xfrm>
            <a:off x="4691172" y="2045923"/>
            <a:ext cx="2400298" cy="1277273"/>
          </a:xfrm>
          <a:prstGeom prst="rect">
            <a:avLst/>
          </a:prstGeom>
          <a:noFill/>
        </p:spPr>
        <p:txBody>
          <a:bodyPr wrap="square">
            <a:spAutoFit/>
          </a:bodyPr>
          <a:lstStyle/>
          <a:p>
            <a:r>
              <a:rPr lang="en-US" sz="1100" b="1" i="0" dirty="0">
                <a:solidFill>
                  <a:schemeClr val="bg1"/>
                </a:solidFill>
                <a:effectLst/>
                <a:latin typeface="Merriweather Web"/>
              </a:rPr>
              <a:t>The </a:t>
            </a:r>
            <a:r>
              <a:rPr lang="en-US" sz="1100" b="1" i="0" dirty="0">
                <a:solidFill>
                  <a:srgbClr val="FFFF00"/>
                </a:solidFill>
                <a:effectLst/>
                <a:latin typeface="Merriweather Web"/>
              </a:rPr>
              <a:t>100 millionth Landsat sc</a:t>
            </a:r>
            <a:r>
              <a:rPr lang="en-US" sz="1100" b="0" i="0" dirty="0">
                <a:solidFill>
                  <a:srgbClr val="FFFF00"/>
                </a:solidFill>
                <a:effectLst/>
                <a:latin typeface="Merriweather Web"/>
              </a:rPr>
              <a:t>ene </a:t>
            </a:r>
            <a:r>
              <a:rPr lang="en-US" sz="1100" b="0" i="0" dirty="0">
                <a:solidFill>
                  <a:schemeClr val="bg1"/>
                </a:solidFill>
                <a:effectLst/>
                <a:latin typeface="Merriweather Web"/>
              </a:rPr>
              <a:t>was recently downloaded from the EROS archive, marking </a:t>
            </a:r>
            <a:r>
              <a:rPr lang="en-US" sz="1100" b="1" i="0" dirty="0">
                <a:solidFill>
                  <a:srgbClr val="FFFF00"/>
                </a:solidFill>
                <a:effectLst/>
                <a:latin typeface="Merriweather Web"/>
              </a:rPr>
              <a:t>a major milestone </a:t>
            </a:r>
            <a:r>
              <a:rPr lang="en-US" sz="1100" b="0" i="0" dirty="0">
                <a:solidFill>
                  <a:schemeClr val="bg1"/>
                </a:solidFill>
                <a:effectLst/>
                <a:latin typeface="Merriweather Web"/>
              </a:rPr>
              <a:t>for a policy shift that opened the door to previously impossible wide-scale research projects and generated billions of dollars in returns worldwide.</a:t>
            </a:r>
            <a:endParaRPr lang="en-US" sz="1100" dirty="0">
              <a:solidFill>
                <a:schemeClr val="bg1"/>
              </a:solidFill>
            </a:endParaRPr>
          </a:p>
        </p:txBody>
      </p:sp>
      <p:pic>
        <p:nvPicPr>
          <p:cNvPr id="10" name="Picture 9" descr="A picture containing text, person, person, indoor&#10;&#10;Description automatically generated">
            <a:extLst>
              <a:ext uri="{FF2B5EF4-FFF2-40B4-BE49-F238E27FC236}">
                <a16:creationId xmlns:a16="http://schemas.microsoft.com/office/drawing/2014/main" id="{E07691F0-A611-1DF7-5F17-DB809E575F4E}"/>
              </a:ext>
            </a:extLst>
          </p:cNvPr>
          <p:cNvPicPr>
            <a:picLocks noChangeAspect="1"/>
          </p:cNvPicPr>
          <p:nvPr/>
        </p:nvPicPr>
        <p:blipFill>
          <a:blip r:embed="rId3"/>
          <a:stretch>
            <a:fillRect/>
          </a:stretch>
        </p:blipFill>
        <p:spPr>
          <a:xfrm>
            <a:off x="139469" y="4198032"/>
            <a:ext cx="2428420" cy="1694246"/>
          </a:xfrm>
          <a:prstGeom prst="rect">
            <a:avLst/>
          </a:prstGeom>
        </p:spPr>
      </p:pic>
      <p:pic>
        <p:nvPicPr>
          <p:cNvPr id="11" name="Picture 10">
            <a:extLst>
              <a:ext uri="{FF2B5EF4-FFF2-40B4-BE49-F238E27FC236}">
                <a16:creationId xmlns:a16="http://schemas.microsoft.com/office/drawing/2014/main" id="{872114FB-208F-0639-BB4B-FEE2F7E4857B}"/>
              </a:ext>
            </a:extLst>
          </p:cNvPr>
          <p:cNvPicPr>
            <a:picLocks noChangeAspect="1"/>
          </p:cNvPicPr>
          <p:nvPr/>
        </p:nvPicPr>
        <p:blipFill>
          <a:blip r:embed="rId4"/>
          <a:stretch>
            <a:fillRect/>
          </a:stretch>
        </p:blipFill>
        <p:spPr>
          <a:xfrm>
            <a:off x="4737331" y="4374464"/>
            <a:ext cx="4267200" cy="2472165"/>
          </a:xfrm>
          <a:prstGeom prst="rect">
            <a:avLst/>
          </a:prstGeom>
        </p:spPr>
      </p:pic>
    </p:spTree>
    <p:extLst>
      <p:ext uri="{BB962C8B-B14F-4D97-AF65-F5344CB8AC3E}">
        <p14:creationId xmlns:p14="http://schemas.microsoft.com/office/powerpoint/2010/main" val="600374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B14AB-5418-E5ED-0626-EC7DB3AF3934}"/>
              </a:ext>
            </a:extLst>
          </p:cNvPr>
          <p:cNvSpPr>
            <a:spLocks noGrp="1"/>
          </p:cNvSpPr>
          <p:nvPr>
            <p:ph type="title"/>
          </p:nvPr>
        </p:nvSpPr>
        <p:spPr>
          <a:xfrm>
            <a:off x="495300" y="1066402"/>
            <a:ext cx="8153400" cy="709865"/>
          </a:xfrm>
        </p:spPr>
        <p:txBody>
          <a:bodyPr/>
          <a:lstStyle/>
          <a:p>
            <a:pPr algn="ctr"/>
            <a:r>
              <a:rPr lang="en-US" dirty="0">
                <a:solidFill>
                  <a:srgbClr val="FFFF00"/>
                </a:solidFill>
              </a:rPr>
              <a:t>Landsat-Derived LCLUC Global Products </a:t>
            </a:r>
          </a:p>
        </p:txBody>
      </p:sp>
      <p:pic>
        <p:nvPicPr>
          <p:cNvPr id="4" name="Picture 10">
            <a:extLst>
              <a:ext uri="{FF2B5EF4-FFF2-40B4-BE49-F238E27FC236}">
                <a16:creationId xmlns:a16="http://schemas.microsoft.com/office/drawing/2014/main" id="{6C8BFF41-AC37-9C6B-163C-0D3AF1DF6AC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196757"/>
            <a:ext cx="3275806" cy="2283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a:extLst>
              <a:ext uri="{FF2B5EF4-FFF2-40B4-BE49-F238E27FC236}">
                <a16:creationId xmlns:a16="http://schemas.microsoft.com/office/drawing/2014/main" id="{65F6E0DD-D224-85E1-99BF-2EAB4476D53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08836" y="2196758"/>
            <a:ext cx="5304496" cy="2283471"/>
          </a:xfrm>
          <a:prstGeom prst="rect">
            <a:avLst/>
          </a:prstGeom>
        </p:spPr>
      </p:pic>
      <p:pic>
        <p:nvPicPr>
          <p:cNvPr id="6" name="Picture 1027">
            <a:extLst>
              <a:ext uri="{FF2B5EF4-FFF2-40B4-BE49-F238E27FC236}">
                <a16:creationId xmlns:a16="http://schemas.microsoft.com/office/drawing/2014/main" id="{652ED154-3190-2BEF-8DE7-8532CF41952B}"/>
              </a:ext>
            </a:extLst>
          </p:cNvPr>
          <p:cNvPicPr preferRelativeResize="0">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4801" y="4598198"/>
            <a:ext cx="3242248" cy="191833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0" name="Picture 9">
            <a:extLst>
              <a:ext uri="{FF2B5EF4-FFF2-40B4-BE49-F238E27FC236}">
                <a16:creationId xmlns:a16="http://schemas.microsoft.com/office/drawing/2014/main" id="{B80F86BF-4426-3611-FA8A-6639C36752C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75648" y="3514350"/>
            <a:ext cx="913540" cy="913540"/>
          </a:xfrm>
          <a:prstGeom prst="rect">
            <a:avLst/>
          </a:prstGeom>
        </p:spPr>
      </p:pic>
      <p:sp>
        <p:nvSpPr>
          <p:cNvPr id="11" name="TextBox 10">
            <a:extLst>
              <a:ext uri="{FF2B5EF4-FFF2-40B4-BE49-F238E27FC236}">
                <a16:creationId xmlns:a16="http://schemas.microsoft.com/office/drawing/2014/main" id="{DC8936DC-4FA6-6F3C-81D0-009C795E26BD}"/>
              </a:ext>
            </a:extLst>
          </p:cNvPr>
          <p:cNvSpPr txBox="1"/>
          <p:nvPr/>
        </p:nvSpPr>
        <p:spPr>
          <a:xfrm>
            <a:off x="4321688" y="4225890"/>
            <a:ext cx="3778919" cy="261610"/>
          </a:xfrm>
          <a:prstGeom prst="rect">
            <a:avLst/>
          </a:prstGeom>
          <a:noFill/>
        </p:spPr>
        <p:txBody>
          <a:bodyPr wrap="square" rtlCol="0">
            <a:spAutoFit/>
          </a:bodyPr>
          <a:lstStyle/>
          <a:p>
            <a:r>
              <a:rPr lang="en-US" sz="1100" dirty="0" err="1"/>
              <a:t>Potapov</a:t>
            </a:r>
            <a:r>
              <a:rPr lang="en-US" sz="1100" dirty="0"/>
              <a:t> et al., </a:t>
            </a:r>
            <a:r>
              <a:rPr lang="en-US" sz="1100" i="1" dirty="0"/>
              <a:t>Nature Food, </a:t>
            </a:r>
            <a:r>
              <a:rPr lang="en-US" sz="1100" b="1" dirty="0"/>
              <a:t>3</a:t>
            </a:r>
            <a:r>
              <a:rPr lang="en-US" sz="1100" dirty="0"/>
              <a:t>, pages19–28 (2022)</a:t>
            </a:r>
            <a:endParaRPr lang="en-US" sz="1100" i="1" dirty="0"/>
          </a:p>
        </p:txBody>
      </p:sp>
      <p:pic>
        <p:nvPicPr>
          <p:cNvPr id="12" name="Picture 13">
            <a:extLst>
              <a:ext uri="{FF2B5EF4-FFF2-40B4-BE49-F238E27FC236}">
                <a16:creationId xmlns:a16="http://schemas.microsoft.com/office/drawing/2014/main" id="{8BF7D9DC-98DB-5B31-43FD-AD3D3652166E}"/>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58901" y="3446440"/>
            <a:ext cx="1009511" cy="10493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13">
            <a:extLst>
              <a:ext uri="{FF2B5EF4-FFF2-40B4-BE49-F238E27FC236}">
                <a16:creationId xmlns:a16="http://schemas.microsoft.com/office/drawing/2014/main" id="{4325050A-F143-95D3-86E1-C2BD4D125146}"/>
              </a:ext>
            </a:extLst>
          </p:cNvPr>
          <p:cNvSpPr txBox="1"/>
          <p:nvPr/>
        </p:nvSpPr>
        <p:spPr>
          <a:xfrm>
            <a:off x="333225" y="6248400"/>
            <a:ext cx="2148345" cy="276999"/>
          </a:xfrm>
          <a:prstGeom prst="rect">
            <a:avLst/>
          </a:prstGeom>
          <a:noFill/>
        </p:spPr>
        <p:txBody>
          <a:bodyPr wrap="none" rtlCol="0">
            <a:spAutoFit/>
          </a:bodyPr>
          <a:lstStyle/>
          <a:p>
            <a:r>
              <a:rPr lang="en-US" sz="1200" dirty="0"/>
              <a:t>Chandra </a:t>
            </a:r>
            <a:r>
              <a:rPr lang="en-US" sz="1200" dirty="0" err="1"/>
              <a:t>Giri</a:t>
            </a:r>
            <a:r>
              <a:rPr lang="en-US" sz="1200" dirty="0"/>
              <a:t>, USGS </a:t>
            </a:r>
            <a:r>
              <a:rPr lang="en-US" sz="1200" dirty="0">
                <a:sym typeface="Wingdings" pitchFamily="2" charset="2"/>
              </a:rPr>
              <a:t> EPA</a:t>
            </a:r>
            <a:endParaRPr lang="en-US" sz="1200" dirty="0"/>
          </a:p>
        </p:txBody>
      </p:sp>
      <p:sp>
        <p:nvSpPr>
          <p:cNvPr id="15" name="TextBox 14">
            <a:extLst>
              <a:ext uri="{FF2B5EF4-FFF2-40B4-BE49-F238E27FC236}">
                <a16:creationId xmlns:a16="http://schemas.microsoft.com/office/drawing/2014/main" id="{850BCEC7-E072-88CB-A8B9-726970CF5696}"/>
              </a:ext>
            </a:extLst>
          </p:cNvPr>
          <p:cNvSpPr txBox="1"/>
          <p:nvPr/>
        </p:nvSpPr>
        <p:spPr>
          <a:xfrm>
            <a:off x="7010400" y="4907512"/>
            <a:ext cx="1840655" cy="430887"/>
          </a:xfrm>
          <a:prstGeom prst="rect">
            <a:avLst/>
          </a:prstGeom>
          <a:noFill/>
        </p:spPr>
        <p:txBody>
          <a:bodyPr wrap="square" rtlCol="0">
            <a:spAutoFit/>
          </a:bodyPr>
          <a:lstStyle/>
          <a:p>
            <a:pPr algn="ctr"/>
            <a:r>
              <a:rPr lang="en-US" sz="1100" dirty="0"/>
              <a:t>Eric Brown de </a:t>
            </a:r>
            <a:r>
              <a:rPr lang="en-US" sz="1100" dirty="0" err="1"/>
              <a:t>Colstoun</a:t>
            </a:r>
            <a:r>
              <a:rPr lang="en-US" sz="1100" dirty="0"/>
              <a:t>, NASA GSFC</a:t>
            </a:r>
          </a:p>
        </p:txBody>
      </p:sp>
      <p:sp>
        <p:nvSpPr>
          <p:cNvPr id="16" name="TextBox 15">
            <a:extLst>
              <a:ext uri="{FF2B5EF4-FFF2-40B4-BE49-F238E27FC236}">
                <a16:creationId xmlns:a16="http://schemas.microsoft.com/office/drawing/2014/main" id="{C0D4C96D-8D6D-40D7-D697-3F7085531508}"/>
              </a:ext>
            </a:extLst>
          </p:cNvPr>
          <p:cNvSpPr txBox="1"/>
          <p:nvPr/>
        </p:nvSpPr>
        <p:spPr>
          <a:xfrm>
            <a:off x="6934200" y="5299582"/>
            <a:ext cx="2196240" cy="261610"/>
          </a:xfrm>
          <a:prstGeom prst="rect">
            <a:avLst/>
          </a:prstGeom>
          <a:noFill/>
        </p:spPr>
        <p:txBody>
          <a:bodyPr wrap="square" rtlCol="0">
            <a:spAutoFit/>
          </a:bodyPr>
          <a:lstStyle/>
          <a:p>
            <a:pPr algn="ctr"/>
            <a:r>
              <a:rPr lang="en-US" sz="1100" dirty="0"/>
              <a:t>Cheng Huang, U. Maryland</a:t>
            </a:r>
          </a:p>
        </p:txBody>
      </p:sp>
      <p:pic>
        <p:nvPicPr>
          <p:cNvPr id="17" name="Content Placeholder 4">
            <a:extLst>
              <a:ext uri="{FF2B5EF4-FFF2-40B4-BE49-F238E27FC236}">
                <a16:creationId xmlns:a16="http://schemas.microsoft.com/office/drawing/2014/main" id="{CFE4AFF8-136A-40AF-D9D1-4CA60E483F19}"/>
              </a:ext>
            </a:extLst>
          </p:cNvPr>
          <p:cNvPicPr>
            <a:picLocks noGrp="1" noChangeAspect="1"/>
          </p:cNvPicPr>
          <p:nvPr>
            <p:ph idx="1"/>
          </p:nvPr>
        </p:nvPicPr>
        <p:blipFill>
          <a:blip r:embed="rId8" cstate="screen">
            <a:extLst>
              <a:ext uri="{28A0092B-C50C-407E-A947-70E740481C1C}">
                <a14:useLocalDpi xmlns:a14="http://schemas.microsoft.com/office/drawing/2010/main"/>
              </a:ext>
            </a:extLst>
          </a:blip>
          <a:stretch>
            <a:fillRect/>
          </a:stretch>
        </p:blipFill>
        <p:spPr>
          <a:xfrm>
            <a:off x="6828858" y="5769033"/>
            <a:ext cx="2315142" cy="486660"/>
          </a:xfrm>
        </p:spPr>
      </p:pic>
      <p:sp>
        <p:nvSpPr>
          <p:cNvPr id="18" name="Rectangle 17">
            <a:extLst>
              <a:ext uri="{FF2B5EF4-FFF2-40B4-BE49-F238E27FC236}">
                <a16:creationId xmlns:a16="http://schemas.microsoft.com/office/drawing/2014/main" id="{96E75616-40AD-2E4F-80B9-A1D23F002B40}"/>
              </a:ext>
            </a:extLst>
          </p:cNvPr>
          <p:cNvSpPr/>
          <p:nvPr/>
        </p:nvSpPr>
        <p:spPr>
          <a:xfrm>
            <a:off x="358901" y="2214278"/>
            <a:ext cx="3221705" cy="461665"/>
          </a:xfrm>
          <a:prstGeom prst="rect">
            <a:avLst/>
          </a:prstGeom>
        </p:spPr>
        <p:txBody>
          <a:bodyPr wrap="square">
            <a:spAutoFit/>
          </a:bodyPr>
          <a:lstStyle/>
          <a:p>
            <a:pPr algn="ctr"/>
            <a:r>
              <a:rPr lang="en-US" sz="1200" dirty="0">
                <a:solidFill>
                  <a:srgbClr val="FFFF00"/>
                </a:solidFill>
              </a:rPr>
              <a:t>Tree Cover Extent and </a:t>
            </a:r>
          </a:p>
          <a:p>
            <a:pPr algn="ctr"/>
            <a:r>
              <a:rPr lang="en-US" sz="1200" dirty="0">
                <a:solidFill>
                  <a:srgbClr val="FFFF00"/>
                </a:solidFill>
              </a:rPr>
              <a:t>Forest Loss and Gain: 2000-2014</a:t>
            </a:r>
          </a:p>
        </p:txBody>
      </p:sp>
      <p:sp>
        <p:nvSpPr>
          <p:cNvPr id="19" name="Rectangle 18">
            <a:extLst>
              <a:ext uri="{FF2B5EF4-FFF2-40B4-BE49-F238E27FC236}">
                <a16:creationId xmlns:a16="http://schemas.microsoft.com/office/drawing/2014/main" id="{1AA6D4A1-0137-B135-72FC-6C21F60625F9}"/>
              </a:ext>
            </a:extLst>
          </p:cNvPr>
          <p:cNvSpPr/>
          <p:nvPr/>
        </p:nvSpPr>
        <p:spPr>
          <a:xfrm>
            <a:off x="3634707" y="2329343"/>
            <a:ext cx="4150650" cy="276999"/>
          </a:xfrm>
          <a:prstGeom prst="rect">
            <a:avLst/>
          </a:prstGeom>
        </p:spPr>
        <p:txBody>
          <a:bodyPr wrap="square">
            <a:spAutoFit/>
          </a:bodyPr>
          <a:lstStyle/>
          <a:p>
            <a:pPr algn="ctr"/>
            <a:r>
              <a:rPr lang="en-US" sz="1200" b="1" dirty="0"/>
              <a:t>Global Cropland Extent and Change 2000-2020</a:t>
            </a:r>
          </a:p>
        </p:txBody>
      </p:sp>
      <p:sp>
        <p:nvSpPr>
          <p:cNvPr id="20" name="Rectangle 19">
            <a:extLst>
              <a:ext uri="{FF2B5EF4-FFF2-40B4-BE49-F238E27FC236}">
                <a16:creationId xmlns:a16="http://schemas.microsoft.com/office/drawing/2014/main" id="{69F74AA5-8BBE-A6F7-6D18-ECAC1F89891C}"/>
              </a:ext>
            </a:extLst>
          </p:cNvPr>
          <p:cNvSpPr/>
          <p:nvPr/>
        </p:nvSpPr>
        <p:spPr>
          <a:xfrm>
            <a:off x="1094623" y="4598196"/>
            <a:ext cx="1519967" cy="276999"/>
          </a:xfrm>
          <a:prstGeom prst="rect">
            <a:avLst/>
          </a:prstGeom>
        </p:spPr>
        <p:txBody>
          <a:bodyPr wrap="none">
            <a:spAutoFit/>
          </a:bodyPr>
          <a:lstStyle/>
          <a:p>
            <a:pPr algn="ctr"/>
            <a:r>
              <a:rPr lang="en-US" sz="1200" b="1" dirty="0"/>
              <a:t>Mangroves Exten</a:t>
            </a:r>
            <a:r>
              <a:rPr lang="en-US" sz="1200" dirty="0"/>
              <a:t>t</a:t>
            </a:r>
          </a:p>
        </p:txBody>
      </p:sp>
      <p:pic>
        <p:nvPicPr>
          <p:cNvPr id="22" name="Picture 4" descr="Related image">
            <a:extLst>
              <a:ext uri="{FF2B5EF4-FFF2-40B4-BE49-F238E27FC236}">
                <a16:creationId xmlns:a16="http://schemas.microsoft.com/office/drawing/2014/main" id="{87F0C43A-8D76-3D45-7379-0353B0988594}"/>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239723" y="3947520"/>
            <a:ext cx="545376" cy="545376"/>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FB820434-BD73-4034-979C-100D370822E1}"/>
              </a:ext>
            </a:extLst>
          </p:cNvPr>
          <p:cNvSpPr/>
          <p:nvPr/>
        </p:nvSpPr>
        <p:spPr>
          <a:xfrm>
            <a:off x="468045" y="6463099"/>
            <a:ext cx="3112561" cy="461665"/>
          </a:xfrm>
          <a:prstGeom prst="rect">
            <a:avLst/>
          </a:prstGeom>
        </p:spPr>
        <p:txBody>
          <a:bodyPr wrap="square">
            <a:spAutoFit/>
          </a:bodyPr>
          <a:lstStyle/>
          <a:p>
            <a:r>
              <a:rPr lang="en-US" sz="1000" dirty="0">
                <a:latin typeface="Arial" panose="020B0604020202020204" pitchFamily="34" charset="0"/>
              </a:rPr>
              <a:t> </a:t>
            </a:r>
            <a:r>
              <a:rPr lang="en-US" sz="1200" i="1" dirty="0"/>
              <a:t> Remote Sens.</a:t>
            </a:r>
            <a:r>
              <a:rPr lang="en-US" sz="1200" dirty="0"/>
              <a:t> </a:t>
            </a:r>
            <a:r>
              <a:rPr lang="en-US" sz="1200" b="1" dirty="0"/>
              <a:t>2021</a:t>
            </a:r>
            <a:r>
              <a:rPr lang="en-US" sz="1200" dirty="0"/>
              <a:t>, </a:t>
            </a:r>
            <a:r>
              <a:rPr lang="en-US" sz="1200" i="1" dirty="0"/>
              <a:t>13</a:t>
            </a:r>
            <a:r>
              <a:rPr lang="en-US" sz="1200" dirty="0"/>
              <a:t>, 563 https://</a:t>
            </a:r>
            <a:r>
              <a:rPr lang="en-US" sz="1200" dirty="0" err="1"/>
              <a:t>doi.org</a:t>
            </a:r>
            <a:r>
              <a:rPr lang="en-US" sz="1200" dirty="0"/>
              <a:t>/10.3390/rs13040563</a:t>
            </a:r>
            <a:endParaRPr lang="en-US" sz="1000" b="0" i="0" dirty="0">
              <a:effectLst/>
              <a:latin typeface="Arial" panose="020B0604020202020204" pitchFamily="34" charset="0"/>
            </a:endParaRPr>
          </a:p>
        </p:txBody>
      </p:sp>
      <p:sp>
        <p:nvSpPr>
          <p:cNvPr id="25" name="Rectangle 24">
            <a:extLst>
              <a:ext uri="{FF2B5EF4-FFF2-40B4-BE49-F238E27FC236}">
                <a16:creationId xmlns:a16="http://schemas.microsoft.com/office/drawing/2014/main" id="{1AFA10F4-BDBF-48AE-2B58-A1AC0E5499BE}"/>
              </a:ext>
            </a:extLst>
          </p:cNvPr>
          <p:cNvSpPr/>
          <p:nvPr/>
        </p:nvSpPr>
        <p:spPr>
          <a:xfrm>
            <a:off x="8632303" y="5761762"/>
            <a:ext cx="582211" cy="307777"/>
          </a:xfrm>
          <a:prstGeom prst="rect">
            <a:avLst/>
          </a:prstGeom>
        </p:spPr>
        <p:txBody>
          <a:bodyPr wrap="none">
            <a:spAutoFit/>
          </a:bodyPr>
          <a:lstStyle/>
          <a:p>
            <a:r>
              <a:rPr lang="en-US" sz="1400" dirty="0">
                <a:latin typeface="Helvetica" pitchFamily="2" charset="0"/>
              </a:rPr>
              <a:t>2017</a:t>
            </a:r>
            <a:endParaRPr lang="en-US" sz="1400" dirty="0"/>
          </a:p>
        </p:txBody>
      </p:sp>
      <p:sp>
        <p:nvSpPr>
          <p:cNvPr id="26" name="Rectangle 25">
            <a:extLst>
              <a:ext uri="{FF2B5EF4-FFF2-40B4-BE49-F238E27FC236}">
                <a16:creationId xmlns:a16="http://schemas.microsoft.com/office/drawing/2014/main" id="{4AADE45D-0BF3-E4F9-0804-E9C5FCB63519}"/>
              </a:ext>
            </a:extLst>
          </p:cNvPr>
          <p:cNvSpPr/>
          <p:nvPr/>
        </p:nvSpPr>
        <p:spPr>
          <a:xfrm>
            <a:off x="1445696" y="4093029"/>
            <a:ext cx="2162772" cy="307777"/>
          </a:xfrm>
          <a:prstGeom prst="rect">
            <a:avLst/>
          </a:prstGeom>
        </p:spPr>
        <p:txBody>
          <a:bodyPr wrap="none">
            <a:spAutoFit/>
          </a:bodyPr>
          <a:lstStyle/>
          <a:p>
            <a:r>
              <a:rPr lang="en-US" sz="1400" dirty="0">
                <a:solidFill>
                  <a:schemeClr val="bg1"/>
                </a:solidFill>
                <a:latin typeface="Times" pitchFamily="2" charset="0"/>
              </a:rPr>
              <a:t>Hansen et al., </a:t>
            </a:r>
            <a:r>
              <a:rPr lang="en-US" sz="1400" i="1" dirty="0">
                <a:solidFill>
                  <a:schemeClr val="bg1"/>
                </a:solidFill>
                <a:latin typeface="Times" pitchFamily="2" charset="0"/>
              </a:rPr>
              <a:t>Science</a:t>
            </a:r>
            <a:r>
              <a:rPr lang="en-US" sz="1400" dirty="0">
                <a:solidFill>
                  <a:schemeClr val="bg1"/>
                </a:solidFill>
                <a:latin typeface="Times" pitchFamily="2" charset="0"/>
              </a:rPr>
              <a:t> 2013</a:t>
            </a:r>
            <a:endParaRPr lang="en-US" sz="1400" dirty="0">
              <a:solidFill>
                <a:schemeClr val="bg1"/>
              </a:solidFill>
            </a:endParaRPr>
          </a:p>
        </p:txBody>
      </p:sp>
      <p:grpSp>
        <p:nvGrpSpPr>
          <p:cNvPr id="9" name="Group 8">
            <a:extLst>
              <a:ext uri="{FF2B5EF4-FFF2-40B4-BE49-F238E27FC236}">
                <a16:creationId xmlns:a16="http://schemas.microsoft.com/office/drawing/2014/main" id="{6A704D1F-77F6-2534-02CE-373B4E263AC9}"/>
              </a:ext>
            </a:extLst>
          </p:cNvPr>
          <p:cNvGrpSpPr/>
          <p:nvPr/>
        </p:nvGrpSpPr>
        <p:grpSpPr>
          <a:xfrm>
            <a:off x="3708836" y="4454162"/>
            <a:ext cx="3527450" cy="2385782"/>
            <a:chOff x="3267654" y="4876652"/>
            <a:chExt cx="4208592" cy="2673552"/>
          </a:xfrm>
        </p:grpSpPr>
        <p:pic>
          <p:nvPicPr>
            <p:cNvPr id="3" name="Picture 2" descr="Map&#10;&#10;Description automatically generated">
              <a:extLst>
                <a:ext uri="{FF2B5EF4-FFF2-40B4-BE49-F238E27FC236}">
                  <a16:creationId xmlns:a16="http://schemas.microsoft.com/office/drawing/2014/main" id="{05D5B61D-2027-CEDD-A487-133C2BF8FAAA}"/>
                </a:ext>
              </a:extLst>
            </p:cNvPr>
            <p:cNvPicPr>
              <a:picLocks noChangeAspect="1"/>
            </p:cNvPicPr>
            <p:nvPr/>
          </p:nvPicPr>
          <p:blipFill>
            <a:blip r:embed="rId10"/>
            <a:stretch>
              <a:fillRect/>
            </a:stretch>
          </p:blipFill>
          <p:spPr>
            <a:xfrm>
              <a:off x="3396956" y="4876652"/>
              <a:ext cx="3778919" cy="2673552"/>
            </a:xfrm>
            <a:prstGeom prst="rect">
              <a:avLst/>
            </a:prstGeom>
          </p:spPr>
        </p:pic>
        <p:sp>
          <p:nvSpPr>
            <p:cNvPr id="7" name="Rectangle 6">
              <a:extLst>
                <a:ext uri="{FF2B5EF4-FFF2-40B4-BE49-F238E27FC236}">
                  <a16:creationId xmlns:a16="http://schemas.microsoft.com/office/drawing/2014/main" id="{1751C6FA-E652-C37F-3E8B-7904906B215A}"/>
                </a:ext>
              </a:extLst>
            </p:cNvPr>
            <p:cNvSpPr/>
            <p:nvPr/>
          </p:nvSpPr>
          <p:spPr>
            <a:xfrm>
              <a:off x="3267654" y="5009799"/>
              <a:ext cx="4208592" cy="310410"/>
            </a:xfrm>
            <a:prstGeom prst="rect">
              <a:avLst/>
            </a:prstGeom>
          </p:spPr>
          <p:txBody>
            <a:bodyPr wrap="square">
              <a:spAutoFit/>
            </a:bodyPr>
            <a:lstStyle/>
            <a:p>
              <a:r>
                <a:rPr lang="en-US" sz="1200" b="1" dirty="0"/>
                <a:t>Impervious Surfaces and Settlements Extent</a:t>
              </a:r>
            </a:p>
          </p:txBody>
        </p:sp>
      </p:grpSp>
    </p:spTree>
    <p:extLst>
      <p:ext uri="{BB962C8B-B14F-4D97-AF65-F5344CB8AC3E}">
        <p14:creationId xmlns:p14="http://schemas.microsoft.com/office/powerpoint/2010/main" val="2907897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CuadroTexto 7"/>
          <p:cNvSpPr txBox="1">
            <a:spLocks noChangeArrowheads="1"/>
          </p:cNvSpPr>
          <p:nvPr/>
        </p:nvSpPr>
        <p:spPr bwMode="auto">
          <a:xfrm>
            <a:off x="3245815" y="2165603"/>
            <a:ext cx="5769433" cy="2793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_tradnl" sz="1800" dirty="0" err="1">
                <a:latin typeface="Calibri" charset="0"/>
              </a:rPr>
              <a:t>Merging</a:t>
            </a:r>
            <a:r>
              <a:rPr lang="es-ES_tradnl" sz="1800" dirty="0">
                <a:latin typeface="Calibri" charset="0"/>
              </a:rPr>
              <a:t> Sentinel-2 and </a:t>
            </a:r>
            <a:r>
              <a:rPr lang="es-ES_tradnl" sz="1800" dirty="0" err="1">
                <a:latin typeface="Calibri" charset="0"/>
              </a:rPr>
              <a:t>Landsat</a:t>
            </a:r>
            <a:r>
              <a:rPr lang="es-ES_tradnl" sz="1800" dirty="0">
                <a:latin typeface="Calibri" charset="0"/>
              </a:rPr>
              <a:t> data </a:t>
            </a:r>
            <a:r>
              <a:rPr lang="es-ES_tradnl" sz="1800" dirty="0" err="1">
                <a:latin typeface="Calibri" charset="0"/>
              </a:rPr>
              <a:t>streams</a:t>
            </a:r>
            <a:r>
              <a:rPr lang="es-ES_tradnl" sz="1800" dirty="0">
                <a:latin typeface="Calibri" charset="0"/>
              </a:rPr>
              <a:t> </a:t>
            </a:r>
            <a:r>
              <a:rPr lang="es-ES_tradnl" sz="1800" dirty="0" err="1">
                <a:latin typeface="Calibri" charset="0"/>
              </a:rPr>
              <a:t>could</a:t>
            </a:r>
            <a:r>
              <a:rPr lang="es-ES_tradnl" sz="1800" dirty="0">
                <a:latin typeface="Calibri" charset="0"/>
              </a:rPr>
              <a:t> </a:t>
            </a:r>
            <a:r>
              <a:rPr lang="es-ES_tradnl" sz="1800" dirty="0" err="1">
                <a:latin typeface="Calibri" charset="0"/>
              </a:rPr>
              <a:t>provide</a:t>
            </a:r>
            <a:r>
              <a:rPr lang="es-ES_tradnl" sz="1800" dirty="0">
                <a:latin typeface="Calibri" charset="0"/>
              </a:rPr>
              <a:t> &lt; 5-day </a:t>
            </a:r>
            <a:r>
              <a:rPr lang="es-ES_tradnl" sz="1800" dirty="0" err="1">
                <a:latin typeface="Calibri" charset="0"/>
              </a:rPr>
              <a:t>coverage</a:t>
            </a:r>
            <a:r>
              <a:rPr lang="es-ES_tradnl" sz="1800" dirty="0">
                <a:latin typeface="Calibri" charset="0"/>
              </a:rPr>
              <a:t> </a:t>
            </a:r>
            <a:r>
              <a:rPr lang="es-ES_tradnl" sz="1800" dirty="0" err="1">
                <a:latin typeface="Calibri" charset="0"/>
              </a:rPr>
              <a:t>required</a:t>
            </a:r>
            <a:r>
              <a:rPr lang="es-ES_tradnl" sz="1800" dirty="0">
                <a:latin typeface="Calibri" charset="0"/>
              </a:rPr>
              <a:t> </a:t>
            </a:r>
            <a:r>
              <a:rPr lang="es-ES_tradnl" sz="1800" dirty="0" err="1">
                <a:latin typeface="Calibri" charset="0"/>
              </a:rPr>
              <a:t>for</a:t>
            </a:r>
            <a:r>
              <a:rPr lang="es-ES_tradnl" sz="1800" dirty="0">
                <a:latin typeface="Calibri" charset="0"/>
              </a:rPr>
              <a:t> Ag </a:t>
            </a:r>
            <a:r>
              <a:rPr lang="es-ES_tradnl" sz="1800" dirty="0" err="1">
                <a:latin typeface="Calibri" charset="0"/>
              </a:rPr>
              <a:t>monitoring</a:t>
            </a:r>
            <a:endParaRPr lang="es-ES_tradnl" sz="1800" dirty="0">
              <a:latin typeface="Calibri" charset="0"/>
            </a:endParaRPr>
          </a:p>
          <a:p>
            <a:pPr eaLnBrk="1" hangingPunct="1">
              <a:buFont typeface="Arial" charset="0"/>
              <a:buChar char="•"/>
            </a:pPr>
            <a:r>
              <a:rPr lang="es-ES_tradnl" sz="1500" dirty="0">
                <a:latin typeface="Calibri" charset="0"/>
              </a:rPr>
              <a:t> </a:t>
            </a:r>
            <a:r>
              <a:rPr lang="es-ES_tradnl" sz="1500" dirty="0" err="1">
                <a:latin typeface="Calibri" charset="0"/>
              </a:rPr>
              <a:t>Both</a:t>
            </a:r>
            <a:r>
              <a:rPr lang="es-ES_tradnl" sz="1500" dirty="0">
                <a:latin typeface="Calibri" charset="0"/>
              </a:rPr>
              <a:t> </a:t>
            </a:r>
            <a:r>
              <a:rPr lang="es-ES_tradnl" sz="1500" dirty="0" err="1">
                <a:latin typeface="Calibri" charset="0"/>
              </a:rPr>
              <a:t>sensors</a:t>
            </a:r>
            <a:r>
              <a:rPr lang="es-ES_tradnl" sz="1500" dirty="0">
                <a:latin typeface="Calibri" charset="0"/>
              </a:rPr>
              <a:t> </a:t>
            </a:r>
            <a:r>
              <a:rPr lang="es-ES_tradnl" sz="1500" dirty="0" err="1">
                <a:latin typeface="Calibri" charset="0"/>
              </a:rPr>
              <a:t>have</a:t>
            </a:r>
            <a:r>
              <a:rPr lang="es-ES_tradnl" sz="1500" dirty="0">
                <a:latin typeface="Calibri" charset="0"/>
              </a:rPr>
              <a:t> 10-30m </a:t>
            </a:r>
            <a:r>
              <a:rPr lang="es-ES_tradnl" sz="1500" dirty="0" err="1">
                <a:latin typeface="Calibri" charset="0"/>
              </a:rPr>
              <a:t>coverage</a:t>
            </a:r>
            <a:r>
              <a:rPr lang="es-ES_tradnl" sz="1500" dirty="0">
                <a:latin typeface="Calibri" charset="0"/>
              </a:rPr>
              <a:t> in VNIR-SWIR</a:t>
            </a:r>
          </a:p>
          <a:p>
            <a:pPr eaLnBrk="1" hangingPunct="1">
              <a:buFont typeface="Arial" charset="0"/>
              <a:buChar char="•"/>
            </a:pPr>
            <a:r>
              <a:rPr lang="es-ES_tradnl" sz="1500" dirty="0">
                <a:latin typeface="Calibri" charset="0"/>
              </a:rPr>
              <a:t> </a:t>
            </a:r>
            <a:r>
              <a:rPr lang="es-ES_tradnl" sz="1500" dirty="0" err="1">
                <a:latin typeface="Calibri" charset="0"/>
              </a:rPr>
              <a:t>Satellite</a:t>
            </a:r>
            <a:r>
              <a:rPr lang="es-ES_tradnl" sz="1500" dirty="0">
                <a:latin typeface="Calibri" charset="0"/>
              </a:rPr>
              <a:t> </a:t>
            </a:r>
            <a:r>
              <a:rPr lang="es-ES_tradnl" sz="1500" dirty="0" err="1">
                <a:latin typeface="Calibri" charset="0"/>
              </a:rPr>
              <a:t>orbits</a:t>
            </a:r>
            <a:r>
              <a:rPr lang="es-ES_tradnl" sz="1500" dirty="0">
                <a:latin typeface="Calibri" charset="0"/>
              </a:rPr>
              <a:t> </a:t>
            </a:r>
            <a:r>
              <a:rPr lang="es-ES_tradnl" sz="1500" dirty="0" err="1">
                <a:latin typeface="Calibri" charset="0"/>
              </a:rPr>
              <a:t>complementary</a:t>
            </a:r>
            <a:endParaRPr lang="es-ES_tradnl" sz="1500" dirty="0">
              <a:latin typeface="Calibri" charset="0"/>
            </a:endParaRPr>
          </a:p>
          <a:p>
            <a:pPr lvl="1" eaLnBrk="1" hangingPunct="1">
              <a:buFont typeface="Arial" charset="0"/>
              <a:buChar char="•"/>
            </a:pPr>
            <a:r>
              <a:rPr lang="es-ES_tradnl" sz="1350" dirty="0">
                <a:latin typeface="Calibri" charset="0"/>
              </a:rPr>
              <a:t> Landsat-8 &amp; -9    8 </a:t>
            </a:r>
            <a:r>
              <a:rPr lang="es-ES_tradnl" sz="1350" dirty="0" err="1">
                <a:latin typeface="Calibri" charset="0"/>
              </a:rPr>
              <a:t>days</a:t>
            </a:r>
            <a:r>
              <a:rPr lang="es-ES_tradnl" sz="1350" dirty="0">
                <a:latin typeface="Calibri" charset="0"/>
              </a:rPr>
              <a:t> </a:t>
            </a:r>
          </a:p>
          <a:p>
            <a:pPr lvl="1" eaLnBrk="1" hangingPunct="1">
              <a:buFont typeface="Arial" charset="0"/>
              <a:buChar char="•"/>
            </a:pPr>
            <a:r>
              <a:rPr lang="es-ES_tradnl" sz="1350" dirty="0">
                <a:latin typeface="Calibri" charset="0"/>
              </a:rPr>
              <a:t> Sentinel-2a &amp; 2b  5 </a:t>
            </a:r>
            <a:r>
              <a:rPr lang="es-ES_tradnl" sz="1350" dirty="0" err="1">
                <a:latin typeface="Calibri" charset="0"/>
              </a:rPr>
              <a:t>days</a:t>
            </a:r>
            <a:r>
              <a:rPr lang="es-ES_tradnl" sz="1350" dirty="0">
                <a:latin typeface="Calibri" charset="0"/>
              </a:rPr>
              <a:t> </a:t>
            </a:r>
          </a:p>
          <a:p>
            <a:pPr eaLnBrk="1" hangingPunct="1">
              <a:buFont typeface="Arial" charset="0"/>
              <a:buChar char="•"/>
            </a:pPr>
            <a:r>
              <a:rPr lang="es-ES_tradnl" sz="1350" dirty="0">
                <a:latin typeface="Calibri" charset="0"/>
              </a:rPr>
              <a:t> Global ~3 </a:t>
            </a:r>
            <a:r>
              <a:rPr lang="es-ES_tradnl" sz="1350" dirty="0" err="1">
                <a:latin typeface="Calibri" charset="0"/>
              </a:rPr>
              <a:t>day</a:t>
            </a:r>
            <a:r>
              <a:rPr lang="es-ES_tradnl" sz="1350" dirty="0">
                <a:latin typeface="Calibri" charset="0"/>
              </a:rPr>
              <a:t> </a:t>
            </a:r>
          </a:p>
          <a:p>
            <a:pPr eaLnBrk="1" hangingPunct="1">
              <a:buFont typeface="Arial" charset="0"/>
              <a:buChar char="•"/>
            </a:pPr>
            <a:r>
              <a:rPr lang="es-ES_tradnl" sz="1350" dirty="0" err="1">
                <a:latin typeface="Calibri" charset="0"/>
              </a:rPr>
              <a:t>Merging</a:t>
            </a:r>
            <a:r>
              <a:rPr lang="es-ES_tradnl" sz="1350" dirty="0">
                <a:latin typeface="Calibri" charset="0"/>
              </a:rPr>
              <a:t> in Sentinel-1 radar data </a:t>
            </a:r>
            <a:r>
              <a:rPr lang="es-ES_tradnl" sz="1350" dirty="0" err="1">
                <a:latin typeface="Calibri" charset="0"/>
              </a:rPr>
              <a:t>provides</a:t>
            </a:r>
            <a:r>
              <a:rPr lang="es-ES_tradnl" sz="1350" dirty="0">
                <a:latin typeface="Calibri" charset="0"/>
              </a:rPr>
              <a:t> </a:t>
            </a:r>
            <a:r>
              <a:rPr lang="es-ES_tradnl" sz="1350" dirty="0" err="1">
                <a:highlight>
                  <a:srgbClr val="FFFF00"/>
                </a:highlight>
                <a:latin typeface="Calibri" charset="0"/>
              </a:rPr>
              <a:t>all-weather</a:t>
            </a:r>
            <a:r>
              <a:rPr lang="es-ES_tradnl" sz="1350" dirty="0">
                <a:highlight>
                  <a:srgbClr val="FFFF00"/>
                </a:highlight>
                <a:latin typeface="Calibri" charset="0"/>
              </a:rPr>
              <a:t> </a:t>
            </a:r>
            <a:r>
              <a:rPr lang="es-ES_tradnl" sz="1350" dirty="0" err="1">
                <a:highlight>
                  <a:srgbClr val="FFFF00"/>
                </a:highlight>
                <a:latin typeface="Calibri" charset="0"/>
              </a:rPr>
              <a:t>microwave</a:t>
            </a:r>
            <a:r>
              <a:rPr lang="es-ES_tradnl" sz="1350" dirty="0">
                <a:highlight>
                  <a:srgbClr val="FFFF00"/>
                </a:highlight>
                <a:latin typeface="Calibri" charset="0"/>
              </a:rPr>
              <a:t> </a:t>
            </a:r>
            <a:r>
              <a:rPr lang="es-ES_tradnl" sz="1350" dirty="0" err="1">
                <a:highlight>
                  <a:srgbClr val="FFFF00"/>
                </a:highlight>
                <a:latin typeface="Calibri" charset="0"/>
              </a:rPr>
              <a:t>observations</a:t>
            </a:r>
            <a:endParaRPr lang="es-ES_tradnl" sz="1350" dirty="0">
              <a:highlight>
                <a:srgbClr val="FFFF00"/>
              </a:highlight>
              <a:latin typeface="Calibri" charset="0"/>
            </a:endParaRPr>
          </a:p>
          <a:p>
            <a:pPr lvl="1" eaLnBrk="1" hangingPunct="1">
              <a:buFont typeface="Arial" charset="0"/>
              <a:buChar char="•"/>
            </a:pPr>
            <a:endParaRPr lang="es-ES_tradnl" sz="1350" dirty="0">
              <a:latin typeface="Calibri" charset="0"/>
            </a:endParaRPr>
          </a:p>
          <a:p>
            <a:pPr eaLnBrk="1" hangingPunct="1">
              <a:buFont typeface="Arial" charset="0"/>
              <a:buChar char="•"/>
            </a:pPr>
            <a:endParaRPr lang="es-ES_tradnl" sz="1350" dirty="0">
              <a:latin typeface="Calibri" charset="0"/>
            </a:endParaRPr>
          </a:p>
          <a:p>
            <a:pPr eaLnBrk="1" hangingPunct="1">
              <a:buFont typeface="Arial" charset="0"/>
              <a:buChar char="•"/>
            </a:pPr>
            <a:endParaRPr lang="es-ES_tradnl" sz="1500" dirty="0">
              <a:latin typeface="Calibri" charset="0"/>
            </a:endParaRPr>
          </a:p>
          <a:p>
            <a:pPr eaLnBrk="1" hangingPunct="1"/>
            <a:endParaRPr lang="es-ES_tradnl" sz="1350" dirty="0">
              <a:latin typeface="Calibri" charset="0"/>
            </a:endParaRPr>
          </a:p>
        </p:txBody>
      </p:sp>
      <p:sp>
        <p:nvSpPr>
          <p:cNvPr id="94211" name="CuadroTexto 26"/>
          <p:cNvSpPr txBox="1">
            <a:spLocks noChangeArrowheads="1"/>
          </p:cNvSpPr>
          <p:nvPr/>
        </p:nvSpPr>
        <p:spPr bwMode="auto">
          <a:xfrm>
            <a:off x="3463828" y="5971287"/>
            <a:ext cx="537327"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_tradnl" sz="1350" dirty="0">
                <a:solidFill>
                  <a:srgbClr val="000000"/>
                </a:solidFill>
                <a:latin typeface="Calibri" charset="0"/>
              </a:rPr>
              <a:t>2013</a:t>
            </a:r>
          </a:p>
        </p:txBody>
      </p:sp>
      <p:sp>
        <p:nvSpPr>
          <p:cNvPr id="94212" name="CuadroTexto 27"/>
          <p:cNvSpPr txBox="1">
            <a:spLocks noChangeArrowheads="1"/>
          </p:cNvSpPr>
          <p:nvPr/>
        </p:nvSpPr>
        <p:spPr bwMode="auto">
          <a:xfrm>
            <a:off x="3916564" y="5971287"/>
            <a:ext cx="537327"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_tradnl" sz="1350">
                <a:solidFill>
                  <a:srgbClr val="000000"/>
                </a:solidFill>
                <a:latin typeface="Calibri" charset="0"/>
              </a:rPr>
              <a:t>2014</a:t>
            </a:r>
          </a:p>
        </p:txBody>
      </p:sp>
      <p:sp>
        <p:nvSpPr>
          <p:cNvPr id="94213" name="CuadroTexto 28"/>
          <p:cNvSpPr txBox="1">
            <a:spLocks noChangeArrowheads="1"/>
          </p:cNvSpPr>
          <p:nvPr/>
        </p:nvSpPr>
        <p:spPr bwMode="auto">
          <a:xfrm>
            <a:off x="4369299" y="5971287"/>
            <a:ext cx="537327"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_tradnl" sz="1350">
                <a:solidFill>
                  <a:srgbClr val="000000"/>
                </a:solidFill>
                <a:latin typeface="Calibri" charset="0"/>
              </a:rPr>
              <a:t>2015</a:t>
            </a:r>
          </a:p>
        </p:txBody>
      </p:sp>
      <p:sp>
        <p:nvSpPr>
          <p:cNvPr id="94214" name="CuadroTexto 29"/>
          <p:cNvSpPr txBox="1">
            <a:spLocks noChangeArrowheads="1"/>
          </p:cNvSpPr>
          <p:nvPr/>
        </p:nvSpPr>
        <p:spPr bwMode="auto">
          <a:xfrm>
            <a:off x="4822927" y="5971287"/>
            <a:ext cx="537327"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_tradnl" sz="1350">
                <a:solidFill>
                  <a:srgbClr val="000000"/>
                </a:solidFill>
                <a:latin typeface="Calibri" charset="0"/>
              </a:rPr>
              <a:t>2016</a:t>
            </a:r>
          </a:p>
        </p:txBody>
      </p:sp>
      <p:sp>
        <p:nvSpPr>
          <p:cNvPr id="94215" name="CuadroTexto 30"/>
          <p:cNvSpPr txBox="1">
            <a:spLocks noChangeArrowheads="1"/>
          </p:cNvSpPr>
          <p:nvPr/>
        </p:nvSpPr>
        <p:spPr bwMode="auto">
          <a:xfrm>
            <a:off x="5275662" y="5971287"/>
            <a:ext cx="537327"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_tradnl" sz="1350" dirty="0">
                <a:solidFill>
                  <a:srgbClr val="000000"/>
                </a:solidFill>
                <a:latin typeface="Calibri" charset="0"/>
              </a:rPr>
              <a:t>2017</a:t>
            </a:r>
          </a:p>
        </p:txBody>
      </p:sp>
      <p:sp>
        <p:nvSpPr>
          <p:cNvPr id="13" name="Rectángulo 12"/>
          <p:cNvSpPr/>
          <p:nvPr/>
        </p:nvSpPr>
        <p:spPr>
          <a:xfrm flipV="1">
            <a:off x="3352204" y="4271906"/>
            <a:ext cx="4021934" cy="158047"/>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sz="1800">
              <a:solidFill>
                <a:srgbClr val="000000"/>
              </a:solidFill>
            </a:endParaRPr>
          </a:p>
        </p:txBody>
      </p:sp>
      <p:sp>
        <p:nvSpPr>
          <p:cNvPr id="32" name="Rectángulo 31"/>
          <p:cNvSpPr/>
          <p:nvPr/>
        </p:nvSpPr>
        <p:spPr>
          <a:xfrm flipV="1">
            <a:off x="3568160" y="4489164"/>
            <a:ext cx="4805794" cy="199888"/>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sz="1800">
              <a:solidFill>
                <a:srgbClr val="000000"/>
              </a:solidFill>
            </a:endParaRPr>
          </a:p>
        </p:txBody>
      </p:sp>
      <p:sp>
        <p:nvSpPr>
          <p:cNvPr id="33" name="Rectángulo 32"/>
          <p:cNvSpPr/>
          <p:nvPr/>
        </p:nvSpPr>
        <p:spPr>
          <a:xfrm flipV="1">
            <a:off x="4572000" y="4962663"/>
            <a:ext cx="3803742" cy="204688"/>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sz="1800">
              <a:solidFill>
                <a:srgbClr val="000000"/>
              </a:solidFill>
            </a:endParaRPr>
          </a:p>
        </p:txBody>
      </p:sp>
      <p:sp>
        <p:nvSpPr>
          <p:cNvPr id="34" name="Rectángulo 33"/>
          <p:cNvSpPr/>
          <p:nvPr/>
        </p:nvSpPr>
        <p:spPr>
          <a:xfrm flipV="1">
            <a:off x="5486400" y="5233095"/>
            <a:ext cx="3581400" cy="229925"/>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sz="1800">
              <a:solidFill>
                <a:srgbClr val="000000"/>
              </a:solidFill>
            </a:endParaRPr>
          </a:p>
        </p:txBody>
      </p:sp>
      <p:sp>
        <p:nvSpPr>
          <p:cNvPr id="94226" name="CuadroTexto 34"/>
          <p:cNvSpPr txBox="1">
            <a:spLocks noChangeArrowheads="1"/>
          </p:cNvSpPr>
          <p:nvPr/>
        </p:nvSpPr>
        <p:spPr bwMode="auto">
          <a:xfrm>
            <a:off x="2500314" y="4191000"/>
            <a:ext cx="865430"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_tradnl" sz="1350" dirty="0">
                <a:latin typeface="Calibri" charset="0"/>
              </a:rPr>
              <a:t>Landsat-7</a:t>
            </a:r>
          </a:p>
        </p:txBody>
      </p:sp>
      <p:sp>
        <p:nvSpPr>
          <p:cNvPr id="94227" name="CuadroTexto 35"/>
          <p:cNvSpPr txBox="1">
            <a:spLocks noChangeArrowheads="1"/>
          </p:cNvSpPr>
          <p:nvPr/>
        </p:nvSpPr>
        <p:spPr bwMode="auto">
          <a:xfrm>
            <a:off x="2500314" y="4436610"/>
            <a:ext cx="865430"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_tradnl" sz="1350" dirty="0">
                <a:latin typeface="Calibri" charset="0"/>
              </a:rPr>
              <a:t>Landsat-8</a:t>
            </a:r>
          </a:p>
        </p:txBody>
      </p:sp>
      <p:sp>
        <p:nvSpPr>
          <p:cNvPr id="94228" name="CuadroTexto 36"/>
          <p:cNvSpPr txBox="1">
            <a:spLocks noChangeArrowheads="1"/>
          </p:cNvSpPr>
          <p:nvPr/>
        </p:nvSpPr>
        <p:spPr bwMode="auto">
          <a:xfrm>
            <a:off x="2500313" y="4895844"/>
            <a:ext cx="981359"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_tradnl" sz="1350" dirty="0">
                <a:latin typeface="Calibri" charset="0"/>
              </a:rPr>
              <a:t>Sentinel-2a</a:t>
            </a:r>
          </a:p>
        </p:txBody>
      </p:sp>
      <p:sp>
        <p:nvSpPr>
          <p:cNvPr id="94229" name="CuadroTexto 37"/>
          <p:cNvSpPr txBox="1">
            <a:spLocks noChangeArrowheads="1"/>
          </p:cNvSpPr>
          <p:nvPr/>
        </p:nvSpPr>
        <p:spPr bwMode="auto">
          <a:xfrm>
            <a:off x="2500313" y="5172069"/>
            <a:ext cx="1027845"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_tradnl" sz="1350" dirty="0">
                <a:latin typeface="Calibri" charset="0"/>
              </a:rPr>
              <a:t>Sentinel-2b </a:t>
            </a:r>
          </a:p>
        </p:txBody>
      </p:sp>
      <p:sp>
        <p:nvSpPr>
          <p:cNvPr id="23584" name="Title 1"/>
          <p:cNvSpPr>
            <a:spLocks noGrp="1"/>
          </p:cNvSpPr>
          <p:nvPr>
            <p:ph type="title"/>
          </p:nvPr>
        </p:nvSpPr>
        <p:spPr>
          <a:xfrm>
            <a:off x="738298" y="1220149"/>
            <a:ext cx="6941127" cy="857250"/>
          </a:xfrm>
        </p:spPr>
        <p:txBody>
          <a:bodyPr>
            <a:normAutofit/>
          </a:bodyPr>
          <a:lstStyle/>
          <a:p>
            <a:pPr algn="ctr">
              <a:defRPr/>
            </a:pPr>
            <a:r>
              <a:rPr lang="en-US" sz="2100" dirty="0">
                <a:solidFill>
                  <a:srgbClr val="FFFF00"/>
                </a:solidFill>
                <a:latin typeface="Helvetica"/>
                <a:cs typeface="Helvetica"/>
              </a:rPr>
              <a:t>Combining optical and microwave data: </a:t>
            </a:r>
            <a:br>
              <a:rPr lang="en-US" sz="2100" dirty="0">
                <a:solidFill>
                  <a:srgbClr val="FFFF00"/>
                </a:solidFill>
                <a:latin typeface="Helvetica"/>
                <a:cs typeface="Helvetica"/>
              </a:rPr>
            </a:br>
            <a:r>
              <a:rPr lang="en-US" sz="2100" dirty="0">
                <a:solidFill>
                  <a:srgbClr val="FFFF00"/>
                </a:solidFill>
              </a:rPr>
              <a:t>Landsat + Sentinel 2 + Sentinel 1</a:t>
            </a:r>
          </a:p>
        </p:txBody>
      </p:sp>
      <p:sp>
        <p:nvSpPr>
          <p:cNvPr id="2" name="Oval 1"/>
          <p:cNvSpPr/>
          <p:nvPr/>
        </p:nvSpPr>
        <p:spPr>
          <a:xfrm>
            <a:off x="7126662" y="4408995"/>
            <a:ext cx="1989494" cy="129065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CuadroTexto 30"/>
          <p:cNvSpPr txBox="1">
            <a:spLocks noChangeArrowheads="1"/>
          </p:cNvSpPr>
          <p:nvPr/>
        </p:nvSpPr>
        <p:spPr bwMode="auto">
          <a:xfrm>
            <a:off x="5723800" y="5967299"/>
            <a:ext cx="537327"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_tradnl" sz="1350" dirty="0">
                <a:solidFill>
                  <a:srgbClr val="000000"/>
                </a:solidFill>
                <a:latin typeface="Calibri" charset="0"/>
              </a:rPr>
              <a:t>2018</a:t>
            </a:r>
          </a:p>
        </p:txBody>
      </p:sp>
      <p:sp>
        <p:nvSpPr>
          <p:cNvPr id="30" name="CuadroTexto 30">
            <a:extLst>
              <a:ext uri="{FF2B5EF4-FFF2-40B4-BE49-F238E27FC236}">
                <a16:creationId xmlns:a16="http://schemas.microsoft.com/office/drawing/2014/main" id="{ED43C909-C6AD-0B44-AF0E-64623981DD2A}"/>
              </a:ext>
            </a:extLst>
          </p:cNvPr>
          <p:cNvSpPr txBox="1">
            <a:spLocks noChangeArrowheads="1"/>
          </p:cNvSpPr>
          <p:nvPr/>
        </p:nvSpPr>
        <p:spPr bwMode="auto">
          <a:xfrm>
            <a:off x="6180999" y="5967295"/>
            <a:ext cx="537327"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_tradnl" sz="1350" dirty="0">
                <a:solidFill>
                  <a:srgbClr val="000000"/>
                </a:solidFill>
                <a:latin typeface="Calibri" charset="0"/>
              </a:rPr>
              <a:t>2019</a:t>
            </a:r>
          </a:p>
        </p:txBody>
      </p:sp>
      <p:sp>
        <p:nvSpPr>
          <p:cNvPr id="31" name="CuadroTexto 34">
            <a:extLst>
              <a:ext uri="{FF2B5EF4-FFF2-40B4-BE49-F238E27FC236}">
                <a16:creationId xmlns:a16="http://schemas.microsoft.com/office/drawing/2014/main" id="{652F2DE2-EBBD-1843-BA31-80E696A7C665}"/>
              </a:ext>
            </a:extLst>
          </p:cNvPr>
          <p:cNvSpPr txBox="1">
            <a:spLocks noChangeArrowheads="1"/>
          </p:cNvSpPr>
          <p:nvPr/>
        </p:nvSpPr>
        <p:spPr bwMode="auto">
          <a:xfrm>
            <a:off x="2486774" y="4677765"/>
            <a:ext cx="865430"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_tradnl" sz="1350" dirty="0">
                <a:latin typeface="Calibri" charset="0"/>
              </a:rPr>
              <a:t>Landsat-9</a:t>
            </a:r>
          </a:p>
        </p:txBody>
      </p:sp>
      <p:sp>
        <p:nvSpPr>
          <p:cNvPr id="35" name="CuadroTexto 30">
            <a:extLst>
              <a:ext uri="{FF2B5EF4-FFF2-40B4-BE49-F238E27FC236}">
                <a16:creationId xmlns:a16="http://schemas.microsoft.com/office/drawing/2014/main" id="{47D473D4-CBB1-E144-9DFD-0CC083BEA7EB}"/>
              </a:ext>
            </a:extLst>
          </p:cNvPr>
          <p:cNvSpPr txBox="1">
            <a:spLocks noChangeArrowheads="1"/>
          </p:cNvSpPr>
          <p:nvPr/>
        </p:nvSpPr>
        <p:spPr bwMode="auto">
          <a:xfrm>
            <a:off x="6617417" y="5967293"/>
            <a:ext cx="537327"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_tradnl" sz="1350" dirty="0">
                <a:solidFill>
                  <a:srgbClr val="000000"/>
                </a:solidFill>
                <a:latin typeface="Calibri" charset="0"/>
              </a:rPr>
              <a:t>2020</a:t>
            </a:r>
          </a:p>
        </p:txBody>
      </p:sp>
      <p:sp>
        <p:nvSpPr>
          <p:cNvPr id="40" name="Content Placeholder 2">
            <a:extLst>
              <a:ext uri="{FF2B5EF4-FFF2-40B4-BE49-F238E27FC236}">
                <a16:creationId xmlns:a16="http://schemas.microsoft.com/office/drawing/2014/main" id="{46721309-D63F-D147-8632-60C768C8928B}"/>
              </a:ext>
            </a:extLst>
          </p:cNvPr>
          <p:cNvSpPr>
            <a:spLocks noGrp="1"/>
          </p:cNvSpPr>
          <p:nvPr>
            <p:ph idx="1"/>
          </p:nvPr>
        </p:nvSpPr>
        <p:spPr>
          <a:xfrm>
            <a:off x="27963" y="1983834"/>
            <a:ext cx="3281614" cy="2095645"/>
          </a:xfrm>
        </p:spPr>
        <p:txBody>
          <a:bodyPr rtlCol="0">
            <a:noAutofit/>
          </a:bodyPr>
          <a:lstStyle/>
          <a:p>
            <a:pPr marL="0" indent="0">
              <a:lnSpc>
                <a:spcPct val="80000"/>
              </a:lnSpc>
              <a:buNone/>
              <a:defRPr/>
            </a:pPr>
            <a:endParaRPr lang="en-US" sz="1000" dirty="0">
              <a:solidFill>
                <a:srgbClr val="000000"/>
              </a:solidFill>
              <a:latin typeface="Constantia" charset="0"/>
            </a:endParaRPr>
          </a:p>
          <a:p>
            <a:pPr>
              <a:lnSpc>
                <a:spcPct val="80000"/>
              </a:lnSpc>
              <a:buFont typeface="Arial" pitchFamily="34" charset="0"/>
              <a:buChar char="•"/>
              <a:defRPr/>
            </a:pPr>
            <a:r>
              <a:rPr lang="en-US" sz="1000" dirty="0">
                <a:solidFill>
                  <a:srgbClr val="000000"/>
                </a:solidFill>
                <a:latin typeface="Constantia" charset="0"/>
              </a:rPr>
              <a:t>Sentinel-2a: launched in Jun 2015</a:t>
            </a:r>
          </a:p>
          <a:p>
            <a:pPr>
              <a:lnSpc>
                <a:spcPct val="80000"/>
              </a:lnSpc>
              <a:buFont typeface="Arial" pitchFamily="34" charset="0"/>
              <a:buChar char="•"/>
              <a:defRPr/>
            </a:pPr>
            <a:r>
              <a:rPr lang="en-US" sz="1000" dirty="0">
                <a:solidFill>
                  <a:srgbClr val="000000"/>
                </a:solidFill>
                <a:latin typeface="Constantia" charset="0"/>
              </a:rPr>
              <a:t>Sentinel-2b: launched in Mar 2017</a:t>
            </a:r>
          </a:p>
          <a:p>
            <a:pPr>
              <a:lnSpc>
                <a:spcPct val="80000"/>
              </a:lnSpc>
              <a:defRPr/>
            </a:pPr>
            <a:r>
              <a:rPr lang="en-US" sz="1000" dirty="0">
                <a:solidFill>
                  <a:srgbClr val="000000"/>
                </a:solidFill>
                <a:latin typeface="Constantia" charset="0"/>
              </a:rPr>
              <a:t>Sentinel-1a: launched in Apr 2014</a:t>
            </a:r>
          </a:p>
          <a:p>
            <a:pPr>
              <a:lnSpc>
                <a:spcPct val="80000"/>
              </a:lnSpc>
              <a:defRPr/>
            </a:pPr>
            <a:r>
              <a:rPr lang="en-US" sz="1000" dirty="0">
                <a:solidFill>
                  <a:srgbClr val="000000"/>
                </a:solidFill>
                <a:latin typeface="Constantia" charset="0"/>
              </a:rPr>
              <a:t>Sentinel-1b: launched in Apr 2016</a:t>
            </a:r>
          </a:p>
          <a:p>
            <a:pPr>
              <a:lnSpc>
                <a:spcPct val="80000"/>
              </a:lnSpc>
              <a:defRPr/>
            </a:pPr>
            <a:r>
              <a:rPr lang="en-US" sz="1000" dirty="0">
                <a:solidFill>
                  <a:srgbClr val="000000"/>
                </a:solidFill>
                <a:latin typeface="Constantia" charset="0"/>
              </a:rPr>
              <a:t>Sentinel-1b: set for launch in 2023</a:t>
            </a:r>
          </a:p>
          <a:p>
            <a:pPr>
              <a:lnSpc>
                <a:spcPct val="80000"/>
              </a:lnSpc>
              <a:defRPr/>
            </a:pPr>
            <a:r>
              <a:rPr lang="en-US" sz="1000" dirty="0">
                <a:solidFill>
                  <a:srgbClr val="000000"/>
                </a:solidFill>
                <a:latin typeface="Constantia" charset="0"/>
              </a:rPr>
              <a:t>Landsat-7: launched in Apr 1999</a:t>
            </a:r>
          </a:p>
          <a:p>
            <a:pPr>
              <a:lnSpc>
                <a:spcPct val="80000"/>
              </a:lnSpc>
              <a:defRPr/>
            </a:pPr>
            <a:r>
              <a:rPr lang="en-US" sz="1000" dirty="0">
                <a:solidFill>
                  <a:srgbClr val="000000"/>
                </a:solidFill>
                <a:latin typeface="Constantia" charset="0"/>
              </a:rPr>
              <a:t>Landsat-8: launched in Feb 2013</a:t>
            </a:r>
          </a:p>
          <a:p>
            <a:pPr>
              <a:lnSpc>
                <a:spcPct val="80000"/>
              </a:lnSpc>
              <a:defRPr/>
            </a:pPr>
            <a:r>
              <a:rPr lang="en-US" sz="1000" dirty="0">
                <a:solidFill>
                  <a:srgbClr val="000000"/>
                </a:solidFill>
                <a:latin typeface="Constantia" charset="0"/>
              </a:rPr>
              <a:t>Landsat-9: launched in Sep 2021</a:t>
            </a:r>
          </a:p>
          <a:p>
            <a:pPr>
              <a:lnSpc>
                <a:spcPct val="80000"/>
              </a:lnSpc>
              <a:defRPr/>
            </a:pPr>
            <a:endParaRPr lang="en-US" sz="1000" dirty="0">
              <a:solidFill>
                <a:srgbClr val="000000"/>
              </a:solidFill>
              <a:latin typeface="Constantia" charset="0"/>
            </a:endParaRPr>
          </a:p>
          <a:p>
            <a:pPr>
              <a:lnSpc>
                <a:spcPct val="80000"/>
              </a:lnSpc>
              <a:buFont typeface="Arial" pitchFamily="34" charset="0"/>
              <a:buChar char="•"/>
              <a:defRPr/>
            </a:pPr>
            <a:endParaRPr lang="en-US" sz="1000" dirty="0">
              <a:solidFill>
                <a:srgbClr val="000000"/>
              </a:solidFill>
              <a:latin typeface="Constantia" charset="0"/>
            </a:endParaRPr>
          </a:p>
          <a:p>
            <a:pPr marL="0" indent="0">
              <a:lnSpc>
                <a:spcPct val="80000"/>
              </a:lnSpc>
              <a:buNone/>
              <a:defRPr/>
            </a:pPr>
            <a:endParaRPr lang="en-US" sz="1000" dirty="0">
              <a:solidFill>
                <a:srgbClr val="000000"/>
              </a:solidFill>
              <a:latin typeface="Constantia" charset="0"/>
            </a:endParaRPr>
          </a:p>
          <a:p>
            <a:pPr>
              <a:lnSpc>
                <a:spcPct val="80000"/>
              </a:lnSpc>
              <a:buFont typeface="Arial" pitchFamily="34" charset="0"/>
              <a:buChar char="•"/>
              <a:defRPr/>
            </a:pPr>
            <a:endParaRPr lang="en-US" sz="1000" dirty="0">
              <a:solidFill>
                <a:srgbClr val="000000"/>
              </a:solidFill>
              <a:latin typeface="Constantia" charset="0"/>
            </a:endParaRPr>
          </a:p>
          <a:p>
            <a:pPr>
              <a:lnSpc>
                <a:spcPct val="80000"/>
              </a:lnSpc>
              <a:buFont typeface="Arial" pitchFamily="34" charset="0"/>
              <a:buChar char="•"/>
              <a:defRPr/>
            </a:pPr>
            <a:endParaRPr lang="en-US" sz="1000" dirty="0">
              <a:solidFill>
                <a:srgbClr val="000000"/>
              </a:solidFill>
              <a:latin typeface="Constantia" charset="0"/>
            </a:endParaRPr>
          </a:p>
          <a:p>
            <a:pPr>
              <a:lnSpc>
                <a:spcPct val="80000"/>
              </a:lnSpc>
              <a:buFont typeface="Arial" pitchFamily="34" charset="0"/>
              <a:buChar char="•"/>
              <a:defRPr/>
            </a:pPr>
            <a:endParaRPr lang="en-US" sz="1000" dirty="0">
              <a:solidFill>
                <a:srgbClr val="000000"/>
              </a:solidFill>
              <a:latin typeface="Constantia" charset="0"/>
            </a:endParaRPr>
          </a:p>
          <a:p>
            <a:pPr marL="0" indent="0">
              <a:lnSpc>
                <a:spcPct val="80000"/>
              </a:lnSpc>
              <a:buNone/>
              <a:defRPr/>
            </a:pPr>
            <a:endParaRPr lang="en-US" sz="1000" dirty="0">
              <a:solidFill>
                <a:srgbClr val="000000"/>
              </a:solidFill>
              <a:latin typeface="Constantia" charset="0"/>
            </a:endParaRPr>
          </a:p>
          <a:p>
            <a:pPr lvl="2">
              <a:lnSpc>
                <a:spcPct val="80000"/>
              </a:lnSpc>
              <a:buNone/>
              <a:defRPr/>
            </a:pPr>
            <a:endParaRPr lang="en-US" sz="1000" dirty="0">
              <a:solidFill>
                <a:srgbClr val="000000"/>
              </a:solidFill>
              <a:latin typeface="Constantia" charset="0"/>
            </a:endParaRPr>
          </a:p>
          <a:p>
            <a:pPr>
              <a:buFont typeface="Arial" pitchFamily="34" charset="0"/>
              <a:buChar char="•"/>
              <a:defRPr/>
            </a:pPr>
            <a:endParaRPr lang="en-US" sz="1000" dirty="0">
              <a:solidFill>
                <a:schemeClr val="tx1">
                  <a:lumMod val="50000"/>
                  <a:lumOff val="50000"/>
                </a:schemeClr>
              </a:solidFill>
              <a:latin typeface="Constantia" charset="0"/>
            </a:endParaRPr>
          </a:p>
        </p:txBody>
      </p:sp>
      <p:sp>
        <p:nvSpPr>
          <p:cNvPr id="41" name="Rectángulo 31">
            <a:extLst>
              <a:ext uri="{FF2B5EF4-FFF2-40B4-BE49-F238E27FC236}">
                <a16:creationId xmlns:a16="http://schemas.microsoft.com/office/drawing/2014/main" id="{24E6C989-843A-B20B-C5A1-A7E38D67498A}"/>
              </a:ext>
            </a:extLst>
          </p:cNvPr>
          <p:cNvSpPr/>
          <p:nvPr/>
        </p:nvSpPr>
        <p:spPr>
          <a:xfrm flipV="1">
            <a:off x="7374138" y="4718688"/>
            <a:ext cx="1745602" cy="173091"/>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sz="1800">
              <a:solidFill>
                <a:srgbClr val="000000"/>
              </a:solidFill>
            </a:endParaRPr>
          </a:p>
        </p:txBody>
      </p:sp>
      <p:sp>
        <p:nvSpPr>
          <p:cNvPr id="42" name="CuadroTexto 30">
            <a:extLst>
              <a:ext uri="{FF2B5EF4-FFF2-40B4-BE49-F238E27FC236}">
                <a16:creationId xmlns:a16="http://schemas.microsoft.com/office/drawing/2014/main" id="{8E5F8133-01EE-683D-700D-365519534DA7}"/>
              </a:ext>
            </a:extLst>
          </p:cNvPr>
          <p:cNvSpPr txBox="1">
            <a:spLocks noChangeArrowheads="1"/>
          </p:cNvSpPr>
          <p:nvPr/>
        </p:nvSpPr>
        <p:spPr bwMode="auto">
          <a:xfrm>
            <a:off x="7025754" y="5976919"/>
            <a:ext cx="537327"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_tradnl" sz="1350" dirty="0">
                <a:solidFill>
                  <a:srgbClr val="000000"/>
                </a:solidFill>
                <a:latin typeface="Calibri" charset="0"/>
              </a:rPr>
              <a:t>2021</a:t>
            </a:r>
          </a:p>
        </p:txBody>
      </p:sp>
      <p:sp>
        <p:nvSpPr>
          <p:cNvPr id="44" name="CuadroTexto 30">
            <a:extLst>
              <a:ext uri="{FF2B5EF4-FFF2-40B4-BE49-F238E27FC236}">
                <a16:creationId xmlns:a16="http://schemas.microsoft.com/office/drawing/2014/main" id="{FA4CF980-A7E3-F36A-64AE-CD5AC803A9E1}"/>
              </a:ext>
            </a:extLst>
          </p:cNvPr>
          <p:cNvSpPr txBox="1">
            <a:spLocks noChangeArrowheads="1"/>
          </p:cNvSpPr>
          <p:nvPr/>
        </p:nvSpPr>
        <p:spPr bwMode="auto">
          <a:xfrm>
            <a:off x="7478148" y="5980605"/>
            <a:ext cx="537327"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_tradnl" sz="1350" dirty="0">
                <a:solidFill>
                  <a:srgbClr val="000000"/>
                </a:solidFill>
                <a:latin typeface="Calibri" charset="0"/>
              </a:rPr>
              <a:t>2022</a:t>
            </a:r>
          </a:p>
        </p:txBody>
      </p:sp>
      <p:sp>
        <p:nvSpPr>
          <p:cNvPr id="45" name="CuadroTexto 30">
            <a:extLst>
              <a:ext uri="{FF2B5EF4-FFF2-40B4-BE49-F238E27FC236}">
                <a16:creationId xmlns:a16="http://schemas.microsoft.com/office/drawing/2014/main" id="{DDC374F2-8767-744D-3710-C2CF10C4DFDD}"/>
              </a:ext>
            </a:extLst>
          </p:cNvPr>
          <p:cNvSpPr txBox="1">
            <a:spLocks noChangeArrowheads="1"/>
          </p:cNvSpPr>
          <p:nvPr/>
        </p:nvSpPr>
        <p:spPr bwMode="auto">
          <a:xfrm>
            <a:off x="7910226" y="5979504"/>
            <a:ext cx="537327"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_tradnl" sz="1350" dirty="0">
                <a:solidFill>
                  <a:srgbClr val="000000"/>
                </a:solidFill>
                <a:latin typeface="Calibri" charset="0"/>
              </a:rPr>
              <a:t>2023</a:t>
            </a:r>
          </a:p>
        </p:txBody>
      </p:sp>
      <p:sp>
        <p:nvSpPr>
          <p:cNvPr id="47" name="CuadroTexto 37">
            <a:extLst>
              <a:ext uri="{FF2B5EF4-FFF2-40B4-BE49-F238E27FC236}">
                <a16:creationId xmlns:a16="http://schemas.microsoft.com/office/drawing/2014/main" id="{852F0156-4B98-8838-6373-4F4E0CC859DB}"/>
              </a:ext>
            </a:extLst>
          </p:cNvPr>
          <p:cNvSpPr txBox="1">
            <a:spLocks noChangeArrowheads="1"/>
          </p:cNvSpPr>
          <p:nvPr/>
        </p:nvSpPr>
        <p:spPr bwMode="auto">
          <a:xfrm>
            <a:off x="2477355" y="5414918"/>
            <a:ext cx="1019831"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_tradnl" sz="1350" dirty="0">
                <a:latin typeface="Calibri" charset="0"/>
              </a:rPr>
              <a:t>Sentinel-1a </a:t>
            </a:r>
          </a:p>
        </p:txBody>
      </p:sp>
      <p:sp>
        <p:nvSpPr>
          <p:cNvPr id="48" name="CuadroTexto 37">
            <a:extLst>
              <a:ext uri="{FF2B5EF4-FFF2-40B4-BE49-F238E27FC236}">
                <a16:creationId xmlns:a16="http://schemas.microsoft.com/office/drawing/2014/main" id="{772EB627-C2A9-677C-BE22-455E4CB1DE60}"/>
              </a:ext>
            </a:extLst>
          </p:cNvPr>
          <p:cNvSpPr txBox="1">
            <a:spLocks noChangeArrowheads="1"/>
          </p:cNvSpPr>
          <p:nvPr/>
        </p:nvSpPr>
        <p:spPr bwMode="auto">
          <a:xfrm>
            <a:off x="2484827" y="5637960"/>
            <a:ext cx="1027845"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_tradnl" sz="1350" dirty="0">
                <a:latin typeface="Calibri" charset="0"/>
              </a:rPr>
              <a:t>Sentinel-1b </a:t>
            </a:r>
          </a:p>
        </p:txBody>
      </p:sp>
      <p:sp>
        <p:nvSpPr>
          <p:cNvPr id="49" name="Rectángulo 33">
            <a:extLst>
              <a:ext uri="{FF2B5EF4-FFF2-40B4-BE49-F238E27FC236}">
                <a16:creationId xmlns:a16="http://schemas.microsoft.com/office/drawing/2014/main" id="{78CA003D-E912-BD00-8067-94387ACA7EF1}"/>
              </a:ext>
            </a:extLst>
          </p:cNvPr>
          <p:cNvSpPr/>
          <p:nvPr/>
        </p:nvSpPr>
        <p:spPr>
          <a:xfrm flipV="1">
            <a:off x="4208862" y="5520383"/>
            <a:ext cx="3411138" cy="168855"/>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sz="1800">
              <a:solidFill>
                <a:srgbClr val="000000"/>
              </a:solidFill>
            </a:endParaRPr>
          </a:p>
        </p:txBody>
      </p:sp>
      <p:sp>
        <p:nvSpPr>
          <p:cNvPr id="50" name="Rectángulo 33">
            <a:extLst>
              <a:ext uri="{FF2B5EF4-FFF2-40B4-BE49-F238E27FC236}">
                <a16:creationId xmlns:a16="http://schemas.microsoft.com/office/drawing/2014/main" id="{3259CD04-7E6B-AC43-1973-A376B3FAA78C}"/>
              </a:ext>
            </a:extLst>
          </p:cNvPr>
          <p:cNvSpPr/>
          <p:nvPr/>
        </p:nvSpPr>
        <p:spPr>
          <a:xfrm flipV="1">
            <a:off x="5105400" y="5715000"/>
            <a:ext cx="3411138" cy="168855"/>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sz="1800">
              <a:solidFill>
                <a:srgbClr val="000000"/>
              </a:solidFill>
            </a:endParaRPr>
          </a:p>
        </p:txBody>
      </p:sp>
      <p:sp>
        <p:nvSpPr>
          <p:cNvPr id="51" name="Oval 50">
            <a:extLst>
              <a:ext uri="{FF2B5EF4-FFF2-40B4-BE49-F238E27FC236}">
                <a16:creationId xmlns:a16="http://schemas.microsoft.com/office/drawing/2014/main" id="{CE788DC9-9EED-18FB-2AAF-C6C841496B22}"/>
              </a:ext>
            </a:extLst>
          </p:cNvPr>
          <p:cNvSpPr/>
          <p:nvPr/>
        </p:nvSpPr>
        <p:spPr>
          <a:xfrm>
            <a:off x="7126662" y="4122565"/>
            <a:ext cx="1968641" cy="189723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Box 2">
            <a:extLst>
              <a:ext uri="{FF2B5EF4-FFF2-40B4-BE49-F238E27FC236}">
                <a16:creationId xmlns:a16="http://schemas.microsoft.com/office/drawing/2014/main" id="{C607D72E-6B4D-7842-E749-23F4D42EA5BD}"/>
              </a:ext>
            </a:extLst>
          </p:cNvPr>
          <p:cNvSpPr txBox="1"/>
          <p:nvPr/>
        </p:nvSpPr>
        <p:spPr>
          <a:xfrm>
            <a:off x="1299854" y="612488"/>
            <a:ext cx="6178294" cy="523220"/>
          </a:xfrm>
          <a:prstGeom prst="rect">
            <a:avLst/>
          </a:prstGeom>
          <a:noFill/>
        </p:spPr>
        <p:txBody>
          <a:bodyPr wrap="none" rtlCol="0">
            <a:spAutoFit/>
          </a:bodyPr>
          <a:lstStyle/>
          <a:p>
            <a:r>
              <a:rPr lang="en-US" sz="2800" dirty="0">
                <a:solidFill>
                  <a:srgbClr val="FFFF00"/>
                </a:solidFill>
              </a:rPr>
              <a:t>Multi-Source Land Imaging (</a:t>
            </a:r>
            <a:r>
              <a:rPr lang="en-US" sz="2800" dirty="0" err="1">
                <a:solidFill>
                  <a:srgbClr val="FFFF00"/>
                </a:solidFill>
              </a:rPr>
              <a:t>MuSLI</a:t>
            </a:r>
            <a:r>
              <a:rPr lang="en-US" sz="2800" dirty="0">
                <a:solidFill>
                  <a:srgbClr val="FFFF00"/>
                </a:solidFill>
              </a:rPr>
              <a:t>)</a:t>
            </a:r>
          </a:p>
        </p:txBody>
      </p:sp>
      <p:pic>
        <p:nvPicPr>
          <p:cNvPr id="8" name="Picture 1">
            <a:extLst>
              <a:ext uri="{FF2B5EF4-FFF2-40B4-BE49-F238E27FC236}">
                <a16:creationId xmlns:a16="http://schemas.microsoft.com/office/drawing/2014/main" id="{114E43A1-FE75-B082-14D2-9FC1E1F1D86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161372"/>
            <a:ext cx="1248582" cy="1810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10">
            <a:extLst>
              <a:ext uri="{FF2B5EF4-FFF2-40B4-BE49-F238E27FC236}">
                <a16:creationId xmlns:a16="http://schemas.microsoft.com/office/drawing/2014/main" id="{5268BD01-0A68-D3BD-0F38-EFA6131EC8BE}"/>
              </a:ext>
            </a:extLst>
          </p:cNvPr>
          <p:cNvSpPr>
            <a:spLocks noChangeArrowheads="1"/>
          </p:cNvSpPr>
          <p:nvPr/>
        </p:nvSpPr>
        <p:spPr bwMode="auto">
          <a:xfrm>
            <a:off x="1256972" y="4271906"/>
            <a:ext cx="1227855"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US" sz="1100" dirty="0"/>
              <a:t>Jeff </a:t>
            </a:r>
            <a:r>
              <a:rPr lang="en-US" sz="1100" dirty="0" err="1"/>
              <a:t>Masek</a:t>
            </a:r>
            <a:r>
              <a:rPr lang="en-US" sz="1100" dirty="0"/>
              <a:t>, NASA GSFC</a:t>
            </a:r>
          </a:p>
          <a:p>
            <a:endParaRPr lang="en-US" sz="1100" dirty="0"/>
          </a:p>
          <a:p>
            <a:r>
              <a:rPr lang="en-US" sz="1100" dirty="0" err="1"/>
              <a:t>MuSLI</a:t>
            </a:r>
            <a:r>
              <a:rPr lang="en-US" sz="1100" dirty="0"/>
              <a:t>  Project Scientist</a:t>
            </a:r>
          </a:p>
          <a:p>
            <a:endParaRPr lang="en-US" sz="1100" dirty="0"/>
          </a:p>
          <a:p>
            <a:r>
              <a:rPr lang="en-US" sz="1050" dirty="0"/>
              <a:t>Landsat-9 Project Scientist</a:t>
            </a:r>
          </a:p>
        </p:txBody>
      </p:sp>
      <p:sp>
        <p:nvSpPr>
          <p:cNvPr id="10" name="Rectangle 10">
            <a:extLst>
              <a:ext uri="{FF2B5EF4-FFF2-40B4-BE49-F238E27FC236}">
                <a16:creationId xmlns:a16="http://schemas.microsoft.com/office/drawing/2014/main" id="{58DCABE0-1875-9DCD-CF1F-53D5A0DCDA8B}"/>
              </a:ext>
            </a:extLst>
          </p:cNvPr>
          <p:cNvSpPr>
            <a:spLocks noChangeArrowheads="1"/>
          </p:cNvSpPr>
          <p:nvPr/>
        </p:nvSpPr>
        <p:spPr bwMode="auto">
          <a:xfrm>
            <a:off x="1369148" y="5837918"/>
            <a:ext cx="140178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US" sz="1200" dirty="0" err="1"/>
              <a:t>MuSLI</a:t>
            </a:r>
            <a:r>
              <a:rPr lang="en-US" sz="1200" dirty="0"/>
              <a:t> ESA Project Scientist</a:t>
            </a:r>
          </a:p>
          <a:p>
            <a:r>
              <a:rPr lang="en-US" sz="1200" dirty="0"/>
              <a:t>Benjamin </a:t>
            </a:r>
            <a:r>
              <a:rPr lang="en-US" sz="1200" dirty="0" err="1"/>
              <a:t>Koetz</a:t>
            </a:r>
            <a:r>
              <a:rPr lang="en-US" sz="1200" dirty="0"/>
              <a:t>, </a:t>
            </a:r>
          </a:p>
        </p:txBody>
      </p:sp>
      <p:pic>
        <p:nvPicPr>
          <p:cNvPr id="11" name="Picture 10" descr="ben koetz.jpg">
            <a:extLst>
              <a:ext uri="{FF2B5EF4-FFF2-40B4-BE49-F238E27FC236}">
                <a16:creationId xmlns:a16="http://schemas.microsoft.com/office/drawing/2014/main" id="{2AC178AA-B334-DDB8-3CFF-38F98699C60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45" y="5802897"/>
            <a:ext cx="1401780" cy="1055103"/>
          </a:xfrm>
          <a:prstGeom prst="rect">
            <a:avLst/>
          </a:prstGeom>
        </p:spPr>
      </p:pic>
      <p:sp>
        <p:nvSpPr>
          <p:cNvPr id="15" name="Rectangle 14">
            <a:extLst>
              <a:ext uri="{FF2B5EF4-FFF2-40B4-BE49-F238E27FC236}">
                <a16:creationId xmlns:a16="http://schemas.microsoft.com/office/drawing/2014/main" id="{5CB83D7D-370D-7908-E354-1AB33AC1E4B0}"/>
              </a:ext>
            </a:extLst>
          </p:cNvPr>
          <p:cNvSpPr/>
          <p:nvPr/>
        </p:nvSpPr>
        <p:spPr>
          <a:xfrm>
            <a:off x="2640958" y="6239772"/>
            <a:ext cx="6426842" cy="692497"/>
          </a:xfrm>
          <a:prstGeom prst="rect">
            <a:avLst/>
          </a:prstGeom>
        </p:spPr>
        <p:txBody>
          <a:bodyPr wrap="square">
            <a:spAutoFit/>
          </a:bodyPr>
          <a:lstStyle/>
          <a:p>
            <a:r>
              <a:rPr lang="en-US" sz="1600" dirty="0" err="1"/>
              <a:t>MuSLI</a:t>
            </a:r>
            <a:r>
              <a:rPr lang="en-US" sz="1600" dirty="0"/>
              <a:t> Solicitations: </a:t>
            </a:r>
            <a:r>
              <a:rPr lang="en-US" sz="1100" dirty="0"/>
              <a:t>LCLUC-2014 (merging Landsat and Sentinel-2); LCLUC-2017 (incl. </a:t>
            </a:r>
            <a:r>
              <a:rPr lang="en-US" sz="1100" dirty="0">
                <a:highlight>
                  <a:srgbClr val="FFFF00"/>
                </a:highlight>
              </a:rPr>
              <a:t>Radar data</a:t>
            </a:r>
            <a:r>
              <a:rPr lang="en-US" sz="1100" dirty="0"/>
              <a:t>); LCLUC-2020 (incl. </a:t>
            </a:r>
            <a:r>
              <a:rPr lang="en-US" sz="1100" dirty="0">
                <a:highlight>
                  <a:srgbClr val="FFFF00"/>
                </a:highlight>
              </a:rPr>
              <a:t>VHR data</a:t>
            </a:r>
            <a:r>
              <a:rPr lang="en-US" sz="1100" dirty="0"/>
              <a:t>); LCLUC-2023 (incl. </a:t>
            </a:r>
            <a:r>
              <a:rPr lang="en-US" sz="1100" dirty="0">
                <a:highlight>
                  <a:srgbClr val="FFFF00"/>
                </a:highlight>
              </a:rPr>
              <a:t>IR data and all of the above</a:t>
            </a:r>
            <a:r>
              <a:rPr lang="en-US" sz="1100" dirty="0"/>
              <a:t>)</a:t>
            </a:r>
            <a:endParaRPr lang="en-US" sz="1200" dirty="0"/>
          </a:p>
          <a:p>
            <a:pPr marL="285750" indent="-285750">
              <a:buFont typeface="Arial" panose="020B0604020202020204" pitchFamily="34" charset="0"/>
              <a:buChar char="•"/>
            </a:pPr>
            <a:endParaRPr lang="en-US" sz="1200" dirty="0"/>
          </a:p>
        </p:txBody>
      </p:sp>
      <p:sp>
        <p:nvSpPr>
          <p:cNvPr id="4" name="Oval 3">
            <a:extLst>
              <a:ext uri="{FF2B5EF4-FFF2-40B4-BE49-F238E27FC236}">
                <a16:creationId xmlns:a16="http://schemas.microsoft.com/office/drawing/2014/main" id="{6D4FD4EC-9D33-7E37-15C1-CB4ABA864DA5}"/>
              </a:ext>
            </a:extLst>
          </p:cNvPr>
          <p:cNvSpPr/>
          <p:nvPr/>
        </p:nvSpPr>
        <p:spPr>
          <a:xfrm>
            <a:off x="2338910" y="4429952"/>
            <a:ext cx="1318690" cy="108508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Oval 4">
            <a:extLst>
              <a:ext uri="{FF2B5EF4-FFF2-40B4-BE49-F238E27FC236}">
                <a16:creationId xmlns:a16="http://schemas.microsoft.com/office/drawing/2014/main" id="{79D84C9D-1E24-37D9-39BE-A1CFB48819C7}"/>
              </a:ext>
            </a:extLst>
          </p:cNvPr>
          <p:cNvSpPr/>
          <p:nvPr/>
        </p:nvSpPr>
        <p:spPr>
          <a:xfrm>
            <a:off x="2251063" y="4381209"/>
            <a:ext cx="1434265" cy="164497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125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1"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dissolve">
                                      <p:cBhvr>
                                        <p:cTn id="15" dur="500"/>
                                        <p:tgtEl>
                                          <p:spTgt spid="51"/>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1" grpId="0" animBg="1"/>
      <p:bldP spid="4" grpId="1"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40B6E-EC41-8148-A3B0-455C6E806AF0}"/>
              </a:ext>
            </a:extLst>
          </p:cNvPr>
          <p:cNvSpPr>
            <a:spLocks noGrp="1"/>
          </p:cNvSpPr>
          <p:nvPr>
            <p:ph type="title"/>
          </p:nvPr>
        </p:nvSpPr>
        <p:spPr>
          <a:xfrm>
            <a:off x="628649" y="914400"/>
            <a:ext cx="7668430" cy="709865"/>
          </a:xfrm>
        </p:spPr>
        <p:txBody>
          <a:bodyPr/>
          <a:lstStyle/>
          <a:p>
            <a:pPr algn="ctr"/>
            <a:r>
              <a:rPr lang="en-US" dirty="0">
                <a:solidFill>
                  <a:srgbClr val="FFFF00"/>
                </a:solidFill>
              </a:rPr>
              <a:t>Harmonized Landsat-Sentinel (HLS) Dataset</a:t>
            </a:r>
          </a:p>
        </p:txBody>
      </p:sp>
      <p:sp>
        <p:nvSpPr>
          <p:cNvPr id="3" name="Content Placeholder 2">
            <a:extLst>
              <a:ext uri="{FF2B5EF4-FFF2-40B4-BE49-F238E27FC236}">
                <a16:creationId xmlns:a16="http://schemas.microsoft.com/office/drawing/2014/main" id="{CA5134E2-468C-D644-B4F5-C67E216318E0}"/>
              </a:ext>
            </a:extLst>
          </p:cNvPr>
          <p:cNvSpPr>
            <a:spLocks noGrp="1"/>
          </p:cNvSpPr>
          <p:nvPr>
            <p:ph idx="1"/>
          </p:nvPr>
        </p:nvSpPr>
        <p:spPr>
          <a:xfrm>
            <a:off x="76200" y="2226467"/>
            <a:ext cx="9067799" cy="3371925"/>
          </a:xfrm>
        </p:spPr>
        <p:txBody>
          <a:bodyPr numCol="2">
            <a:normAutofit lnSpcReduction="10000"/>
          </a:bodyPr>
          <a:lstStyle/>
          <a:p>
            <a:r>
              <a:rPr lang="en-US" sz="1100" b="1" dirty="0">
                <a:latin typeface="Calibri" panose="020F0502020204030204" pitchFamily="34" charset="0"/>
                <a:cs typeface="Calibri" panose="020F0502020204030204" pitchFamily="34" charset="0"/>
              </a:rPr>
              <a:t>Collaborative NASA-led effort</a:t>
            </a:r>
          </a:p>
          <a:p>
            <a:pPr lvl="1"/>
            <a:r>
              <a:rPr lang="en-US" sz="1000" dirty="0">
                <a:latin typeface="Calibri" panose="020F0502020204030204" pitchFamily="34" charset="0"/>
                <a:cs typeface="Calibri" panose="020F0502020204030204" pitchFamily="34" charset="0"/>
              </a:rPr>
              <a:t>NASA/USGS </a:t>
            </a:r>
            <a:r>
              <a:rPr lang="en-US" sz="1000" dirty="0">
                <a:latin typeface="Calibri" panose="020F0502020204030204" pitchFamily="34" charset="0"/>
                <a:cs typeface="Calibri" panose="020F0502020204030204" pitchFamily="34" charset="0"/>
                <a:hlinkClick r:id="rId2"/>
              </a:rPr>
              <a:t>Landsat 8</a:t>
            </a:r>
            <a:r>
              <a:rPr lang="en-US" sz="1000" dirty="0">
                <a:latin typeface="Calibri" panose="020F0502020204030204" pitchFamily="34" charset="0"/>
                <a:cs typeface="Calibri" panose="020F0502020204030204" pitchFamily="34" charset="0"/>
              </a:rPr>
              <a:t> data and the ESA </a:t>
            </a:r>
            <a:r>
              <a:rPr lang="en-US" sz="1000" dirty="0">
                <a:latin typeface="Calibri" panose="020F0502020204030204" pitchFamily="34" charset="0"/>
                <a:cs typeface="Calibri" panose="020F0502020204030204" pitchFamily="34" charset="0"/>
                <a:hlinkClick r:id="rId3"/>
              </a:rPr>
              <a:t>Sentinel-2A</a:t>
            </a:r>
            <a:r>
              <a:rPr lang="en-US" sz="1000" dirty="0">
                <a:latin typeface="Calibri" panose="020F0502020204030204" pitchFamily="34" charset="0"/>
                <a:cs typeface="Calibri" panose="020F0502020204030204" pitchFamily="34" charset="0"/>
              </a:rPr>
              <a:t> and -2B data</a:t>
            </a:r>
          </a:p>
          <a:p>
            <a:r>
              <a:rPr lang="en-US" sz="1100" b="1" dirty="0">
                <a:latin typeface="Calibri" panose="020F0502020204030204" pitchFamily="34" charset="0"/>
                <a:cs typeface="Calibri" panose="020F0502020204030204" pitchFamily="34" charset="0"/>
              </a:rPr>
              <a:t>Two provisional publicly available HLS products</a:t>
            </a:r>
          </a:p>
          <a:p>
            <a:pPr lvl="1"/>
            <a:r>
              <a:rPr lang="en-US" sz="1000" dirty="0">
                <a:latin typeface="Calibri" panose="020F0502020204030204" pitchFamily="34" charset="0"/>
                <a:cs typeface="Calibri" panose="020F0502020204030204" pitchFamily="34" charset="0"/>
              </a:rPr>
              <a:t>Landsat 30m and Sentinel 30m atmospherically-corrected surface reflectance datasets</a:t>
            </a:r>
          </a:p>
          <a:p>
            <a:pPr lvl="1"/>
            <a:r>
              <a:rPr lang="en" sz="1000" dirty="0">
                <a:solidFill>
                  <a:schemeClr val="dk1"/>
                </a:solidFill>
                <a:highlight>
                  <a:srgbClr val="FFFF00"/>
                </a:highlight>
                <a:latin typeface="Calibri" panose="020F0502020204030204" pitchFamily="34" charset="0"/>
                <a:ea typeface="Oswald Light"/>
                <a:cs typeface="Calibri" panose="020F0502020204030204" pitchFamily="34" charset="0"/>
                <a:sym typeface="Oswald Light"/>
              </a:rPr>
              <a:t>Global 2020 -&gt; 2015 processing to July of 2018 of S2 has been completed </a:t>
            </a:r>
            <a:r>
              <a:rPr lang="en" sz="1000" dirty="0">
                <a:solidFill>
                  <a:schemeClr val="dk1"/>
                </a:solidFill>
                <a:latin typeface="Calibri" panose="020F0502020204030204" pitchFamily="34" charset="0"/>
                <a:ea typeface="Oswald Light"/>
                <a:cs typeface="Calibri" panose="020F0502020204030204" pitchFamily="34" charset="0"/>
                <a:sym typeface="Oswald Light"/>
              </a:rPr>
              <a:t>and is </a:t>
            </a:r>
            <a:r>
              <a:rPr lang="en" sz="1000" dirty="0" err="1">
                <a:solidFill>
                  <a:schemeClr val="dk1"/>
                </a:solidFill>
                <a:latin typeface="Calibri" panose="020F0502020204030204" pitchFamily="34" charset="0"/>
                <a:ea typeface="Oswald Light"/>
                <a:cs typeface="Calibri" panose="020F0502020204030204" pitchFamily="34" charset="0"/>
                <a:sym typeface="Oswald Light"/>
              </a:rPr>
              <a:t>availabl</a:t>
            </a:r>
            <a:r>
              <a:rPr lang="en-US" sz="1000" dirty="0">
                <a:solidFill>
                  <a:schemeClr val="dk1"/>
                </a:solidFill>
                <a:latin typeface="Calibri" panose="020F0502020204030204" pitchFamily="34" charset="0"/>
                <a:ea typeface="Oswald Light"/>
                <a:cs typeface="Calibri" panose="020F0502020204030204" pitchFamily="34" charset="0"/>
                <a:sym typeface="Oswald Light"/>
              </a:rPr>
              <a:t> (</a:t>
            </a:r>
            <a:r>
              <a:rPr lang="en" sz="1000" dirty="0">
                <a:solidFill>
                  <a:schemeClr val="dk1"/>
                </a:solidFill>
                <a:latin typeface="Calibri" panose="020F0502020204030204" pitchFamily="34" charset="0"/>
                <a:ea typeface="Oswald Light"/>
                <a:cs typeface="Calibri" panose="020F0502020204030204" pitchFamily="34" charset="0"/>
                <a:sym typeface="Oswald Light"/>
              </a:rPr>
              <a:t>Global </a:t>
            </a:r>
            <a:r>
              <a:rPr lang="en" sz="1000" dirty="0">
                <a:solidFill>
                  <a:schemeClr val="dk1"/>
                </a:solidFill>
                <a:highlight>
                  <a:srgbClr val="FFFF00"/>
                </a:highlight>
                <a:latin typeface="Calibri" panose="020F0502020204030204" pitchFamily="34" charset="0"/>
                <a:ea typeface="Oswald Light"/>
                <a:cs typeface="Calibri" panose="020F0502020204030204" pitchFamily="34" charset="0"/>
                <a:sym typeface="Oswald Light"/>
              </a:rPr>
              <a:t>2018 -&gt; 2015 </a:t>
            </a:r>
            <a:r>
              <a:rPr lang="en" sz="1000" dirty="0">
                <a:solidFill>
                  <a:schemeClr val="dk1"/>
                </a:solidFill>
                <a:latin typeface="Calibri" panose="020F0502020204030204" pitchFamily="34" charset="0"/>
                <a:ea typeface="Oswald Light"/>
                <a:cs typeface="Calibri" panose="020F0502020204030204" pitchFamily="34" charset="0"/>
                <a:sym typeface="Oswald Light"/>
              </a:rPr>
              <a:t>processing </a:t>
            </a:r>
            <a:r>
              <a:rPr lang="en-US" sz="1000" dirty="0" err="1">
                <a:solidFill>
                  <a:schemeClr val="dk1"/>
                </a:solidFill>
                <a:latin typeface="Calibri" panose="020F0502020204030204" pitchFamily="34" charset="0"/>
                <a:ea typeface="Oswald Light"/>
                <a:cs typeface="Calibri" panose="020F0502020204030204" pitchFamily="34" charset="0"/>
                <a:sym typeface="Oswald Light"/>
              </a:rPr>
              <a:t>wil</a:t>
            </a:r>
            <a:r>
              <a:rPr lang="en-US" sz="1000" dirty="0">
                <a:solidFill>
                  <a:schemeClr val="dk1"/>
                </a:solidFill>
                <a:latin typeface="Calibri" panose="020F0502020204030204" pitchFamily="34" charset="0"/>
                <a:ea typeface="Oswald Light"/>
                <a:cs typeface="Calibri" panose="020F0502020204030204" pitchFamily="34" charset="0"/>
                <a:sym typeface="Oswald Light"/>
              </a:rPr>
              <a:t> be completed </a:t>
            </a:r>
            <a:r>
              <a:rPr lang="en-US" sz="1000" dirty="0">
                <a:solidFill>
                  <a:schemeClr val="dk1"/>
                </a:solidFill>
                <a:highlight>
                  <a:srgbClr val="FFFF00"/>
                </a:highlight>
                <a:latin typeface="Calibri" panose="020F0502020204030204" pitchFamily="34" charset="0"/>
                <a:ea typeface="Oswald Light"/>
                <a:cs typeface="Calibri" panose="020F0502020204030204" pitchFamily="34" charset="0"/>
                <a:sym typeface="Oswald Light"/>
              </a:rPr>
              <a:t>this summer</a:t>
            </a:r>
            <a:r>
              <a:rPr lang="en-US" sz="1000" dirty="0">
                <a:solidFill>
                  <a:schemeClr val="dk1"/>
                </a:solidFill>
                <a:latin typeface="Calibri" panose="020F0502020204030204" pitchFamily="34" charset="0"/>
                <a:ea typeface="Oswald Light"/>
                <a:cs typeface="Calibri" panose="020F0502020204030204" pitchFamily="34" charset="0"/>
                <a:sym typeface="Oswald Light"/>
              </a:rPr>
              <a:t>)</a:t>
            </a:r>
            <a:endParaRPr lang="en-US" sz="1000" dirty="0">
              <a:latin typeface="Calibri" panose="020F0502020204030204" pitchFamily="34" charset="0"/>
              <a:cs typeface="Calibri" panose="020F0502020204030204" pitchFamily="34" charset="0"/>
            </a:endParaRPr>
          </a:p>
          <a:p>
            <a:r>
              <a:rPr lang="en-US" sz="1100" b="1" dirty="0">
                <a:latin typeface="Calibri" panose="020F0502020204030204" pitchFamily="34" charset="0"/>
                <a:cs typeface="Calibri" panose="020F0502020204030204" pitchFamily="34" charset="0"/>
              </a:rPr>
              <a:t>Available for download through NASA’s LP DAAC and </a:t>
            </a:r>
            <a:r>
              <a:rPr lang="en-US" sz="1100" b="1" dirty="0" err="1">
                <a:latin typeface="Calibri" panose="020F0502020204030204" pitchFamily="34" charset="0"/>
                <a:cs typeface="Calibri" panose="020F0502020204030204" pitchFamily="34" charset="0"/>
              </a:rPr>
              <a:t>Earthdata</a:t>
            </a:r>
            <a:r>
              <a:rPr lang="en-US" sz="1100" b="1" dirty="0">
                <a:latin typeface="Calibri" panose="020F0502020204030204" pitchFamily="34" charset="0"/>
                <a:cs typeface="Calibri" panose="020F0502020204030204" pitchFamily="34" charset="0"/>
              </a:rPr>
              <a:t> Search</a:t>
            </a:r>
          </a:p>
          <a:p>
            <a:pPr lvl="1"/>
            <a:r>
              <a:rPr lang="en-US" sz="1000" dirty="0">
                <a:latin typeface="Calibri" panose="020F0502020204030204" pitchFamily="34" charset="0"/>
                <a:cs typeface="Calibri" panose="020F0502020204030204" pitchFamily="34" charset="0"/>
              </a:rPr>
              <a:t>The </a:t>
            </a:r>
            <a:r>
              <a:rPr lang="en-US" sz="1000" u="sng" dirty="0">
                <a:latin typeface="Calibri" panose="020F0502020204030204" pitchFamily="34" charset="0"/>
                <a:cs typeface="Calibri" panose="020F0502020204030204" pitchFamily="34" charset="0"/>
              </a:rPr>
              <a:t>first major Earth science dataset in NASA’s EOSDIS hosted fully in the commercial cloud</a:t>
            </a:r>
          </a:p>
          <a:p>
            <a:pPr lvl="1"/>
            <a:r>
              <a:rPr lang="en-US" sz="1000" dirty="0">
                <a:latin typeface="Calibri" panose="020F0502020204030204" pitchFamily="34" charset="0"/>
                <a:cs typeface="Calibri" panose="020F0502020204030204" pitchFamily="34" charset="0"/>
              </a:rPr>
              <a:t>Also available through the EOSDIS Global Imagery Browse Services for interactive exploration using the </a:t>
            </a:r>
            <a:r>
              <a:rPr lang="en-US" sz="1000" dirty="0">
                <a:latin typeface="Calibri" panose="020F0502020204030204" pitchFamily="34" charset="0"/>
                <a:cs typeface="Calibri" panose="020F0502020204030204" pitchFamily="34" charset="0"/>
                <a:hlinkClick r:id="rId4"/>
              </a:rPr>
              <a:t>NASA Worldview</a:t>
            </a:r>
            <a:r>
              <a:rPr lang="en-US" sz="1000" dirty="0">
                <a:latin typeface="Calibri" panose="020F0502020204030204" pitchFamily="34" charset="0"/>
                <a:cs typeface="Calibri" panose="020F0502020204030204" pitchFamily="34" charset="0"/>
              </a:rPr>
              <a:t> data visualization application</a:t>
            </a:r>
            <a:endParaRPr lang="en-US" sz="1100" b="1" dirty="0">
              <a:latin typeface="Calibri" panose="020F0502020204030204" pitchFamily="34" charset="0"/>
              <a:cs typeface="Calibri" panose="020F0502020204030204" pitchFamily="34" charset="0"/>
            </a:endParaRPr>
          </a:p>
          <a:p>
            <a:pPr marL="0" indent="0">
              <a:buNone/>
            </a:pPr>
            <a:endParaRPr lang="en-US" sz="1100" b="1" dirty="0">
              <a:latin typeface="Calibri" panose="020F0502020204030204" pitchFamily="34" charset="0"/>
              <a:cs typeface="Calibri" panose="020F0502020204030204" pitchFamily="34" charset="0"/>
            </a:endParaRPr>
          </a:p>
          <a:p>
            <a:endParaRPr lang="en-US" sz="1100" b="1" dirty="0">
              <a:latin typeface="Calibri" panose="020F0502020204030204" pitchFamily="34" charset="0"/>
              <a:cs typeface="Calibri" panose="020F0502020204030204" pitchFamily="34" charset="0"/>
            </a:endParaRPr>
          </a:p>
          <a:p>
            <a:r>
              <a:rPr lang="en-US" sz="1100" b="1" dirty="0">
                <a:latin typeface="Calibri" panose="020F0502020204030204" pitchFamily="34" charset="0"/>
                <a:cs typeface="Calibri" panose="020F0502020204030204" pitchFamily="34" charset="0"/>
              </a:rPr>
              <a:t>Harmonized surface reflectance seamless dataset</a:t>
            </a:r>
          </a:p>
          <a:p>
            <a:pPr lvl="1"/>
            <a:r>
              <a:rPr lang="en-US" sz="1100" b="1" dirty="0">
                <a:latin typeface="Calibri" panose="020F0502020204030204" pitchFamily="34" charset="0"/>
                <a:cs typeface="Calibri" panose="020F0502020204030204" pitchFamily="34" charset="0"/>
              </a:rPr>
              <a:t>Like it is coming from a single platform</a:t>
            </a:r>
          </a:p>
          <a:p>
            <a:pPr lvl="1"/>
            <a:r>
              <a:rPr lang="en-US" sz="1100" b="1" dirty="0">
                <a:latin typeface="Calibri" panose="020F0502020204030204" pitchFamily="34" charset="0"/>
                <a:cs typeface="Calibri" panose="020F0502020204030204" pitchFamily="34" charset="0"/>
              </a:rPr>
              <a:t>Temporal resolution better than Landsat alone</a:t>
            </a:r>
          </a:p>
          <a:p>
            <a:pPr lvl="1"/>
            <a:r>
              <a:rPr lang="en-US" sz="1100" b="1" dirty="0">
                <a:latin typeface="Calibri" panose="020F0502020204030204" pitchFamily="34" charset="0"/>
                <a:cs typeface="Calibri" panose="020F0502020204030204" pitchFamily="34" charset="0"/>
              </a:rPr>
              <a:t>Will greatly improve studies of fast processes</a:t>
            </a:r>
          </a:p>
          <a:p>
            <a:pPr lvl="1"/>
            <a:r>
              <a:rPr lang="en-US" sz="1100" b="1" dirty="0">
                <a:latin typeface="Calibri" panose="020F0502020204030204" pitchFamily="34" charset="0"/>
                <a:cs typeface="Calibri" panose="020F0502020204030204" pitchFamily="34" charset="0"/>
              </a:rPr>
              <a:t>Spatial resolution much better than daily MODIS (or VIIRS) images</a:t>
            </a:r>
          </a:p>
          <a:p>
            <a:r>
              <a:rPr lang="en-US" sz="1100" b="1" dirty="0">
                <a:latin typeface="Calibri" panose="020F0502020204030204" pitchFamily="34" charset="0"/>
                <a:cs typeface="Calibri" panose="020F0502020204030204" pitchFamily="34" charset="0"/>
              </a:rPr>
              <a:t>Full HLS global coverage every 2-3 day on a common 30-m grid</a:t>
            </a:r>
          </a:p>
          <a:p>
            <a:r>
              <a:rPr lang="en-US" sz="1100" b="1" dirty="0">
                <a:latin typeface="Calibri" panose="020F0502020204030204" pitchFamily="34" charset="0"/>
                <a:cs typeface="Calibri" panose="020F0502020204030204" pitchFamily="34" charset="0"/>
              </a:rPr>
              <a:t>Complementary, co-registered Landsat 8 TIRS surface temp. data</a:t>
            </a:r>
          </a:p>
          <a:p>
            <a:r>
              <a:rPr lang="en-US" sz="1100" b="1" dirty="0">
                <a:latin typeface="Calibri" panose="020F0502020204030204" pitchFamily="34" charset="0"/>
                <a:cs typeface="Calibri" panose="020F0502020204030204" pitchFamily="34" charset="0"/>
              </a:rPr>
              <a:t>For land management activities, fields, individual forests, urban areas</a:t>
            </a:r>
          </a:p>
          <a:p>
            <a:pPr lvl="1"/>
            <a:endParaRPr lang="en-US" sz="1000" b="1" dirty="0">
              <a:latin typeface="Calibri" panose="020F0502020204030204" pitchFamily="34" charset="0"/>
              <a:cs typeface="Calibri" panose="020F0502020204030204" pitchFamily="34" charset="0"/>
            </a:endParaRPr>
          </a:p>
          <a:p>
            <a:endParaRPr lang="en-US" sz="1100" b="1"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88846AFA-5440-001A-D4E3-81366CE788EF}"/>
              </a:ext>
            </a:extLst>
          </p:cNvPr>
          <p:cNvSpPr txBox="1"/>
          <p:nvPr/>
        </p:nvSpPr>
        <p:spPr>
          <a:xfrm>
            <a:off x="76200" y="5083685"/>
            <a:ext cx="8631306" cy="523220"/>
          </a:xfrm>
          <a:prstGeom prst="rect">
            <a:avLst/>
          </a:prstGeom>
          <a:noFill/>
        </p:spPr>
        <p:txBody>
          <a:bodyPr wrap="square">
            <a:spAutoFit/>
          </a:bodyPr>
          <a:lstStyle/>
          <a:p>
            <a:r>
              <a:rPr lang="en-US" sz="1400" b="1" dirty="0">
                <a:latin typeface="Calibri" panose="020F0502020204030204" pitchFamily="34" charset="0"/>
                <a:cs typeface="Calibri" panose="020F0502020204030204" pitchFamily="34" charset="0"/>
              </a:rPr>
              <a:t>Already used in the development of a new vegetation seasonal cycle dataset available through LP DAAC: the Multi-Source Land Imaging (</a:t>
            </a:r>
            <a:r>
              <a:rPr lang="en-US" sz="1400" b="1" dirty="0" err="1">
                <a:latin typeface="Calibri" panose="020F0502020204030204" pitchFamily="34" charset="0"/>
                <a:cs typeface="Calibri" panose="020F0502020204030204" pitchFamily="34" charset="0"/>
              </a:rPr>
              <a:t>MuSLI</a:t>
            </a:r>
            <a:r>
              <a:rPr lang="en-US" sz="1400" b="1" dirty="0">
                <a:latin typeface="Calibri" panose="020F0502020204030204" pitchFamily="34" charset="0"/>
                <a:cs typeface="Calibri" panose="020F0502020204030204" pitchFamily="34" charset="0"/>
              </a:rPr>
              <a:t>) Land Surface Phenology Yearly North America product (under LCLUC Program)</a:t>
            </a:r>
          </a:p>
        </p:txBody>
      </p:sp>
      <p:sp>
        <p:nvSpPr>
          <p:cNvPr id="7" name="TextBox 6">
            <a:extLst>
              <a:ext uri="{FF2B5EF4-FFF2-40B4-BE49-F238E27FC236}">
                <a16:creationId xmlns:a16="http://schemas.microsoft.com/office/drawing/2014/main" id="{735DA87E-D89A-D980-7BB0-11A701144738}"/>
              </a:ext>
            </a:extLst>
          </p:cNvPr>
          <p:cNvSpPr txBox="1"/>
          <p:nvPr/>
        </p:nvSpPr>
        <p:spPr>
          <a:xfrm>
            <a:off x="76200" y="5631207"/>
            <a:ext cx="8991599" cy="1138773"/>
          </a:xfrm>
          <a:prstGeom prst="rect">
            <a:avLst/>
          </a:prstGeom>
          <a:noFill/>
        </p:spPr>
        <p:txBody>
          <a:bodyPr wrap="square">
            <a:spAutoFit/>
          </a:bodyPr>
          <a:lstStyle/>
          <a:p>
            <a:pPr marL="171450" indent="-171450">
              <a:buFont typeface="Arial" panose="020B0604020202020204" pitchFamily="34" charset="0"/>
              <a:buChar char="•"/>
            </a:pPr>
            <a:r>
              <a:rPr lang="en-US" sz="1200" dirty="0"/>
              <a:t>Collaborative Effort</a:t>
            </a:r>
          </a:p>
          <a:p>
            <a:pPr marL="171450" indent="-171450">
              <a:buFont typeface="Arial" panose="020B0604020202020204" pitchFamily="34" charset="0"/>
              <a:buChar char="•"/>
            </a:pPr>
            <a:endParaRPr lang="en-US" sz="1200" dirty="0"/>
          </a:p>
          <a:p>
            <a:pPr marL="628650" lvl="1" indent="-171450">
              <a:buFont typeface="Arial" panose="020B0604020202020204" pitchFamily="34" charset="0"/>
              <a:buChar char="•"/>
            </a:pPr>
            <a:r>
              <a:rPr lang="en-US" sz="1100" dirty="0"/>
              <a:t>IMPACT, </a:t>
            </a:r>
            <a:r>
              <a:rPr lang="en-US" sz="1100" dirty="0">
                <a:highlight>
                  <a:srgbClr val="FFFF00"/>
                </a:highlight>
              </a:rPr>
              <a:t>NASA MSFC </a:t>
            </a:r>
            <a:r>
              <a:rPr lang="en-US" sz="1100" dirty="0"/>
              <a:t>(Ensure compliancy of data formats, metadata, file names; code implementation; production stream to get data to LP DAAC for distribution</a:t>
            </a:r>
          </a:p>
          <a:p>
            <a:pPr marL="628650" lvl="1" indent="-171450">
              <a:buFont typeface="Arial" panose="020B0604020202020204" pitchFamily="34" charset="0"/>
              <a:buChar char="•"/>
            </a:pPr>
            <a:endParaRPr lang="en-US" sz="1100" dirty="0"/>
          </a:p>
          <a:p>
            <a:pPr marL="628650" lvl="1" indent="-171450">
              <a:buFont typeface="Arial" panose="020B0604020202020204" pitchFamily="34" charset="0"/>
              <a:buChar char="•"/>
            </a:pPr>
            <a:r>
              <a:rPr lang="en-US" sz="1100" dirty="0"/>
              <a:t>NASA-USGS </a:t>
            </a:r>
            <a:r>
              <a:rPr lang="en-US" sz="1100" dirty="0">
                <a:highlight>
                  <a:srgbClr val="FFFF00"/>
                </a:highlight>
              </a:rPr>
              <a:t>LP DAAC </a:t>
            </a:r>
            <a:r>
              <a:rPr lang="en-US" sz="1100" dirty="0"/>
              <a:t>(Preparing Landsat data and the atmospheric correction code; archiving/distributing)</a:t>
            </a:r>
          </a:p>
        </p:txBody>
      </p:sp>
    </p:spTree>
    <p:extLst>
      <p:ext uri="{BB962C8B-B14F-4D97-AF65-F5344CB8AC3E}">
        <p14:creationId xmlns:p14="http://schemas.microsoft.com/office/powerpoint/2010/main" val="725503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BA3F3-81D8-D04C-B27E-37F7C9A2AB30}"/>
              </a:ext>
            </a:extLst>
          </p:cNvPr>
          <p:cNvSpPr>
            <a:spLocks noGrp="1"/>
          </p:cNvSpPr>
          <p:nvPr>
            <p:ph type="title"/>
          </p:nvPr>
        </p:nvSpPr>
        <p:spPr>
          <a:xfrm>
            <a:off x="457200" y="754910"/>
            <a:ext cx="8040624" cy="994443"/>
          </a:xfrm>
        </p:spPr>
        <p:txBody>
          <a:bodyPr>
            <a:noAutofit/>
          </a:bodyPr>
          <a:lstStyle/>
          <a:p>
            <a:pPr algn="ctr"/>
            <a:r>
              <a:rPr lang="en-US" sz="2400" dirty="0">
                <a:solidFill>
                  <a:srgbClr val="FFFF00"/>
                </a:solidFill>
              </a:rPr>
              <a:t>Global LANDSAT-GEDI Forest Canopy Height Product</a:t>
            </a:r>
            <a:br>
              <a:rPr lang="en-US" sz="2400" dirty="0">
                <a:solidFill>
                  <a:srgbClr val="FFFF00"/>
                </a:solidFill>
              </a:rPr>
            </a:br>
            <a:r>
              <a:rPr lang="en-US" sz="2400" dirty="0">
                <a:solidFill>
                  <a:srgbClr val="FFFF00"/>
                </a:solidFill>
              </a:rPr>
              <a:t>An Exemplary Passive-Active RS Data Synergy</a:t>
            </a:r>
          </a:p>
        </p:txBody>
      </p:sp>
      <p:pic>
        <p:nvPicPr>
          <p:cNvPr id="7" name="Content Placeholder 3">
            <a:extLst>
              <a:ext uri="{FF2B5EF4-FFF2-40B4-BE49-F238E27FC236}">
                <a16:creationId xmlns:a16="http://schemas.microsoft.com/office/drawing/2014/main" id="{08CC69A3-5093-FE41-A269-276F4CBA7E39}"/>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6709" y="2391216"/>
            <a:ext cx="8960911" cy="3827119"/>
          </a:xfrm>
          <a:prstGeom prst="rect">
            <a:avLst/>
          </a:prstGeom>
        </p:spPr>
      </p:pic>
      <p:sp>
        <p:nvSpPr>
          <p:cNvPr id="8" name="Rectangle 7">
            <a:extLst>
              <a:ext uri="{FF2B5EF4-FFF2-40B4-BE49-F238E27FC236}">
                <a16:creationId xmlns:a16="http://schemas.microsoft.com/office/drawing/2014/main" id="{F9A888A3-D853-0543-AC9D-12425D24D548}"/>
              </a:ext>
            </a:extLst>
          </p:cNvPr>
          <p:cNvSpPr/>
          <p:nvPr/>
        </p:nvSpPr>
        <p:spPr>
          <a:xfrm>
            <a:off x="76199" y="6371295"/>
            <a:ext cx="8884711" cy="307777"/>
          </a:xfrm>
          <a:prstGeom prst="rect">
            <a:avLst/>
          </a:prstGeom>
        </p:spPr>
        <p:txBody>
          <a:bodyPr wrap="square">
            <a:spAutoFit/>
          </a:bodyPr>
          <a:lstStyle/>
          <a:p>
            <a:r>
              <a:rPr lang="en-US" sz="1400" dirty="0">
                <a:latin typeface="Open Sans"/>
              </a:rPr>
              <a:t>Integration of the </a:t>
            </a:r>
            <a:r>
              <a:rPr lang="en-US" sz="1400" dirty="0">
                <a:latin typeface="Open Sans"/>
                <a:hlinkClick r:id="rId3">
                  <a:extLst>
                    <a:ext uri="{A12FA001-AC4F-418D-AE19-62706E023703}">
                      <ahyp:hlinkClr xmlns:ahyp="http://schemas.microsoft.com/office/drawing/2018/hyperlinkcolor" val="tx"/>
                    </a:ext>
                  </a:extLst>
                </a:hlinkClick>
              </a:rPr>
              <a:t>GEDI</a:t>
            </a:r>
            <a:r>
              <a:rPr lang="en-US" sz="1400" dirty="0">
                <a:latin typeface="Open Sans"/>
              </a:rPr>
              <a:t> lidar forest structure measurements and Landsat analysis-ready data time-series</a:t>
            </a:r>
            <a:endParaRPr lang="en-US" sz="1400" dirty="0"/>
          </a:p>
        </p:txBody>
      </p:sp>
      <p:pic>
        <p:nvPicPr>
          <p:cNvPr id="9" name="Picture 8">
            <a:extLst>
              <a:ext uri="{FF2B5EF4-FFF2-40B4-BE49-F238E27FC236}">
                <a16:creationId xmlns:a16="http://schemas.microsoft.com/office/drawing/2014/main" id="{154FF532-C166-4B40-9428-047E5BC24B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979921"/>
            <a:ext cx="2057400" cy="496504"/>
          </a:xfrm>
          <a:prstGeom prst="rect">
            <a:avLst/>
          </a:prstGeom>
        </p:spPr>
      </p:pic>
      <p:sp>
        <p:nvSpPr>
          <p:cNvPr id="10" name="Rectangle 9">
            <a:extLst>
              <a:ext uri="{FF2B5EF4-FFF2-40B4-BE49-F238E27FC236}">
                <a16:creationId xmlns:a16="http://schemas.microsoft.com/office/drawing/2014/main" id="{891B2A5E-E0D2-4E43-A651-DD03B761979E}"/>
              </a:ext>
            </a:extLst>
          </p:cNvPr>
          <p:cNvSpPr/>
          <p:nvPr/>
        </p:nvSpPr>
        <p:spPr>
          <a:xfrm>
            <a:off x="2658745" y="2076310"/>
            <a:ext cx="3637534" cy="338554"/>
          </a:xfrm>
          <a:prstGeom prst="rect">
            <a:avLst/>
          </a:prstGeom>
        </p:spPr>
        <p:txBody>
          <a:bodyPr wrap="none">
            <a:spAutoFit/>
          </a:bodyPr>
          <a:lstStyle/>
          <a:p>
            <a:r>
              <a:rPr lang="en-US" sz="1600" dirty="0"/>
              <a:t>Global Forest Canopy Height: 2019</a:t>
            </a:r>
          </a:p>
        </p:txBody>
      </p:sp>
      <p:sp>
        <p:nvSpPr>
          <p:cNvPr id="3" name="TextBox 2">
            <a:extLst>
              <a:ext uri="{FF2B5EF4-FFF2-40B4-BE49-F238E27FC236}">
                <a16:creationId xmlns:a16="http://schemas.microsoft.com/office/drawing/2014/main" id="{64830E44-C2E1-1F9B-FDD1-817010C0367F}"/>
              </a:ext>
            </a:extLst>
          </p:cNvPr>
          <p:cNvSpPr txBox="1"/>
          <p:nvPr/>
        </p:nvSpPr>
        <p:spPr>
          <a:xfrm>
            <a:off x="2848051" y="6553200"/>
            <a:ext cx="2257349" cy="307777"/>
          </a:xfrm>
          <a:prstGeom prst="rect">
            <a:avLst/>
          </a:prstGeom>
          <a:noFill/>
        </p:spPr>
        <p:txBody>
          <a:bodyPr wrap="none" rtlCol="0">
            <a:spAutoFit/>
          </a:bodyPr>
          <a:lstStyle/>
          <a:p>
            <a:r>
              <a:rPr lang="en-US" sz="1400" b="1" dirty="0" err="1"/>
              <a:t>Potapov</a:t>
            </a:r>
            <a:r>
              <a:rPr lang="en-US" sz="1400" b="1" dirty="0"/>
              <a:t> et al. 2020, RSE</a:t>
            </a:r>
          </a:p>
        </p:txBody>
      </p:sp>
    </p:spTree>
    <p:extLst>
      <p:ext uri="{BB962C8B-B14F-4D97-AF65-F5344CB8AC3E}">
        <p14:creationId xmlns:p14="http://schemas.microsoft.com/office/powerpoint/2010/main" val="4264555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F40B9-AF6E-9649-B422-EC2176A8C755}"/>
              </a:ext>
            </a:extLst>
          </p:cNvPr>
          <p:cNvSpPr>
            <a:spLocks noGrp="1"/>
          </p:cNvSpPr>
          <p:nvPr>
            <p:ph type="title"/>
          </p:nvPr>
        </p:nvSpPr>
        <p:spPr>
          <a:xfrm>
            <a:off x="838200" y="975012"/>
            <a:ext cx="6851650" cy="530225"/>
          </a:xfrm>
        </p:spPr>
        <p:txBody>
          <a:bodyPr>
            <a:normAutofit fontScale="90000"/>
          </a:bodyPr>
          <a:lstStyle/>
          <a:p>
            <a:pPr algn="ctr"/>
            <a:r>
              <a:rPr lang="en-US" dirty="0">
                <a:solidFill>
                  <a:srgbClr val="FFFF00"/>
                </a:solidFill>
              </a:rPr>
              <a:t>Zooming-in:</a:t>
            </a:r>
            <a:br>
              <a:rPr lang="en-US" dirty="0">
                <a:solidFill>
                  <a:srgbClr val="FFFF00"/>
                </a:solidFill>
              </a:rPr>
            </a:br>
            <a:r>
              <a:rPr lang="en-US" dirty="0">
                <a:solidFill>
                  <a:srgbClr val="FFFF00"/>
                </a:solidFill>
              </a:rPr>
              <a:t>Using Very High Resolution Data</a:t>
            </a:r>
            <a:br>
              <a:rPr lang="en-US" dirty="0">
                <a:solidFill>
                  <a:srgbClr val="FFFF00"/>
                </a:solidFill>
              </a:rPr>
            </a:br>
            <a:endParaRPr lang="en-US" dirty="0">
              <a:solidFill>
                <a:srgbClr val="FFFF00"/>
              </a:solidFill>
            </a:endParaRPr>
          </a:p>
        </p:txBody>
      </p:sp>
      <p:sp>
        <p:nvSpPr>
          <p:cNvPr id="3" name="Content Placeholder 2">
            <a:extLst>
              <a:ext uri="{FF2B5EF4-FFF2-40B4-BE49-F238E27FC236}">
                <a16:creationId xmlns:a16="http://schemas.microsoft.com/office/drawing/2014/main" id="{AEBC3C6E-3188-344B-8E87-DDC8F11B23F0}"/>
              </a:ext>
            </a:extLst>
          </p:cNvPr>
          <p:cNvSpPr>
            <a:spLocks noGrp="1"/>
          </p:cNvSpPr>
          <p:nvPr>
            <p:ph idx="1"/>
          </p:nvPr>
        </p:nvSpPr>
        <p:spPr>
          <a:xfrm>
            <a:off x="-104824" y="2753954"/>
            <a:ext cx="4676824" cy="3611702"/>
          </a:xfrm>
        </p:spPr>
        <p:txBody>
          <a:bodyPr>
            <a:normAutofit/>
          </a:bodyPr>
          <a:lstStyle/>
          <a:p>
            <a:pPr lvl="1"/>
            <a:r>
              <a:rPr lang="en-US" sz="1400" dirty="0">
                <a:solidFill>
                  <a:schemeClr val="tx1"/>
                </a:solidFill>
              </a:rPr>
              <a:t>The first NASA Data Buy 2003 – </a:t>
            </a:r>
            <a:r>
              <a:rPr lang="en-US" sz="1400" dirty="0" err="1">
                <a:solidFill>
                  <a:schemeClr val="tx1"/>
                </a:solidFill>
                <a:highlight>
                  <a:srgbClr val="FFFF00"/>
                </a:highlight>
              </a:rPr>
              <a:t>Ikonos</a:t>
            </a:r>
            <a:endParaRPr lang="en-US" sz="1400" dirty="0">
              <a:solidFill>
                <a:schemeClr val="tx1"/>
              </a:solidFill>
              <a:highlight>
                <a:srgbClr val="FFFF00"/>
              </a:highlight>
            </a:endParaRPr>
          </a:p>
          <a:p>
            <a:pPr lvl="1"/>
            <a:r>
              <a:rPr lang="en-US" sz="1400" b="1" dirty="0">
                <a:solidFill>
                  <a:schemeClr val="tx1"/>
                </a:solidFill>
              </a:rPr>
              <a:t>Planet Labs </a:t>
            </a:r>
            <a:r>
              <a:rPr lang="en-US" sz="1400" dirty="0">
                <a:solidFill>
                  <a:schemeClr val="tx1"/>
                </a:solidFill>
              </a:rPr>
              <a:t>constellation (&gt;200 </a:t>
            </a:r>
            <a:r>
              <a:rPr lang="en-US" sz="1400" dirty="0" err="1">
                <a:solidFill>
                  <a:schemeClr val="tx1"/>
                </a:solidFill>
              </a:rPr>
              <a:t>sats</a:t>
            </a:r>
            <a:r>
              <a:rPr lang="en-US" sz="1400" dirty="0">
                <a:solidFill>
                  <a:schemeClr val="tx1"/>
                </a:solidFill>
              </a:rPr>
              <a:t>) acquire daily images of the Earth with 3-m resolution</a:t>
            </a:r>
          </a:p>
          <a:p>
            <a:pPr lvl="1"/>
            <a:r>
              <a:rPr lang="en-US" sz="1400" b="1" dirty="0">
                <a:solidFill>
                  <a:schemeClr val="tx1"/>
                </a:solidFill>
              </a:rPr>
              <a:t>Maxar (Digital Globe, </a:t>
            </a:r>
            <a:r>
              <a:rPr lang="en-US" sz="1400" b="1" dirty="0" err="1">
                <a:solidFill>
                  <a:schemeClr val="tx1"/>
                </a:solidFill>
              </a:rPr>
              <a:t>WorldView</a:t>
            </a:r>
            <a:r>
              <a:rPr lang="en-US" sz="1400" b="1" dirty="0">
                <a:solidFill>
                  <a:schemeClr val="tx1"/>
                </a:solidFill>
              </a:rPr>
              <a:t>) </a:t>
            </a:r>
            <a:r>
              <a:rPr lang="en-US" sz="1400" dirty="0">
                <a:solidFill>
                  <a:schemeClr val="tx1"/>
                </a:solidFill>
              </a:rPr>
              <a:t>with 1m resolution</a:t>
            </a:r>
            <a:endParaRPr lang="en-US" sz="1600" dirty="0">
              <a:solidFill>
                <a:schemeClr val="tx1"/>
              </a:solidFill>
            </a:endParaRPr>
          </a:p>
        </p:txBody>
      </p:sp>
      <p:sp>
        <p:nvSpPr>
          <p:cNvPr id="5" name="Rectangle 4">
            <a:extLst>
              <a:ext uri="{FF2B5EF4-FFF2-40B4-BE49-F238E27FC236}">
                <a16:creationId xmlns:a16="http://schemas.microsoft.com/office/drawing/2014/main" id="{BCE3AEBB-1840-C24C-AFEC-5C8948BE7862}"/>
              </a:ext>
            </a:extLst>
          </p:cNvPr>
          <p:cNvSpPr/>
          <p:nvPr/>
        </p:nvSpPr>
        <p:spPr>
          <a:xfrm>
            <a:off x="147012" y="2105274"/>
            <a:ext cx="4351918" cy="584775"/>
          </a:xfrm>
          <a:prstGeom prst="rect">
            <a:avLst/>
          </a:prstGeom>
        </p:spPr>
        <p:txBody>
          <a:bodyPr wrap="square">
            <a:spAutoFit/>
          </a:bodyPr>
          <a:lstStyle/>
          <a:p>
            <a:r>
              <a:rPr lang="en-US" sz="1600" dirty="0"/>
              <a:t>Commercial satellites offer images at fine spatial scale and high temporal resolution</a:t>
            </a:r>
          </a:p>
        </p:txBody>
      </p:sp>
      <p:pic>
        <p:nvPicPr>
          <p:cNvPr id="6" name="Picture 5">
            <a:extLst>
              <a:ext uri="{FF2B5EF4-FFF2-40B4-BE49-F238E27FC236}">
                <a16:creationId xmlns:a16="http://schemas.microsoft.com/office/drawing/2014/main" id="{1D1F0FD4-FA0F-084B-8A5B-5193866CF8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1606927"/>
            <a:ext cx="4351918" cy="2446745"/>
          </a:xfrm>
          <a:prstGeom prst="rect">
            <a:avLst/>
          </a:prstGeom>
        </p:spPr>
      </p:pic>
      <p:pic>
        <p:nvPicPr>
          <p:cNvPr id="7" name="Content Placeholder 3">
            <a:extLst>
              <a:ext uri="{FF2B5EF4-FFF2-40B4-BE49-F238E27FC236}">
                <a16:creationId xmlns:a16="http://schemas.microsoft.com/office/drawing/2014/main" id="{60BD62EF-3EBC-C848-9D21-D2254A5D37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44926" y="4037581"/>
            <a:ext cx="2806066" cy="2820419"/>
          </a:xfrm>
          <a:prstGeom prst="rect">
            <a:avLst/>
          </a:prstGeom>
        </p:spPr>
      </p:pic>
      <p:sp>
        <p:nvSpPr>
          <p:cNvPr id="10" name="Content Placeholder 2">
            <a:extLst>
              <a:ext uri="{FF2B5EF4-FFF2-40B4-BE49-F238E27FC236}">
                <a16:creationId xmlns:a16="http://schemas.microsoft.com/office/drawing/2014/main" id="{53342E38-B7B0-E843-8599-3AE1D383BE1A}"/>
              </a:ext>
            </a:extLst>
          </p:cNvPr>
          <p:cNvSpPr txBox="1">
            <a:spLocks/>
          </p:cNvSpPr>
          <p:nvPr/>
        </p:nvSpPr>
        <p:spPr>
          <a:xfrm>
            <a:off x="306231" y="4270772"/>
            <a:ext cx="5060711" cy="2146484"/>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1400" b="1" dirty="0">
                <a:solidFill>
                  <a:schemeClr val="tx1"/>
                </a:solidFill>
              </a:rPr>
              <a:t>NASA Commercial </a:t>
            </a:r>
            <a:r>
              <a:rPr lang="en-US" sz="1400" b="1" dirty="0" err="1">
                <a:solidFill>
                  <a:schemeClr val="tx1"/>
                </a:solidFill>
              </a:rPr>
              <a:t>Smallsat</a:t>
            </a:r>
            <a:r>
              <a:rPr lang="en-US" sz="1400" b="1" dirty="0">
                <a:solidFill>
                  <a:schemeClr val="tx1"/>
                </a:solidFill>
              </a:rPr>
              <a:t> Data Acquisition (CSDA</a:t>
            </a:r>
            <a:r>
              <a:rPr lang="en-US" sz="1400" dirty="0">
                <a:solidFill>
                  <a:schemeClr val="tx1"/>
                </a:solidFill>
              </a:rPr>
              <a:t>)</a:t>
            </a:r>
          </a:p>
          <a:p>
            <a:r>
              <a:rPr lang="en-US" sz="1400" dirty="0">
                <a:solidFill>
                  <a:schemeClr val="tx1"/>
                </a:solidFill>
              </a:rPr>
              <a:t>Limited Planet datasets are available for free at Universities</a:t>
            </a:r>
          </a:p>
          <a:p>
            <a:r>
              <a:rPr lang="en-US" sz="1400" dirty="0">
                <a:solidFill>
                  <a:schemeClr val="tx1"/>
                </a:solidFill>
              </a:rPr>
              <a:t>Wall-to-wall VHR data over tropics purchased by the government of Norway (to tackle tropical deforestation)</a:t>
            </a:r>
          </a:p>
          <a:p>
            <a:r>
              <a:rPr lang="en-US" sz="1400" dirty="0">
                <a:solidFill>
                  <a:schemeClr val="tx1"/>
                </a:solidFill>
              </a:rPr>
              <a:t>Special Issue in Remote Sensing (2020) on applications of VHR data in LCLUC studies</a:t>
            </a:r>
          </a:p>
        </p:txBody>
      </p:sp>
    </p:spTree>
    <p:extLst>
      <p:ext uri="{BB962C8B-B14F-4D97-AF65-F5344CB8AC3E}">
        <p14:creationId xmlns:p14="http://schemas.microsoft.com/office/powerpoint/2010/main" val="2213402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659E4-9A0D-9144-9949-D97A39003976}"/>
              </a:ext>
            </a:extLst>
          </p:cNvPr>
          <p:cNvSpPr>
            <a:spLocks noGrp="1"/>
          </p:cNvSpPr>
          <p:nvPr>
            <p:ph type="title"/>
          </p:nvPr>
        </p:nvSpPr>
        <p:spPr/>
        <p:txBody>
          <a:bodyPr/>
          <a:lstStyle/>
          <a:p>
            <a:pPr algn="ctr"/>
            <a:r>
              <a:rPr lang="en-US" dirty="0">
                <a:solidFill>
                  <a:srgbClr val="FFFF00"/>
                </a:solidFill>
              </a:rPr>
              <a:t>Hotspots of Land Use</a:t>
            </a:r>
          </a:p>
        </p:txBody>
      </p:sp>
      <p:pic>
        <p:nvPicPr>
          <p:cNvPr id="10" name="Content Placeholder 9">
            <a:extLst>
              <a:ext uri="{FF2B5EF4-FFF2-40B4-BE49-F238E27FC236}">
                <a16:creationId xmlns:a16="http://schemas.microsoft.com/office/drawing/2014/main" id="{D18C78C1-4578-C743-74A2-886073282E49}"/>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728928" y="2163034"/>
            <a:ext cx="6476284" cy="4306889"/>
          </a:xfrm>
        </p:spPr>
      </p:pic>
      <p:pic>
        <p:nvPicPr>
          <p:cNvPr id="5" name="Picture 4">
            <a:extLst>
              <a:ext uri="{FF2B5EF4-FFF2-40B4-BE49-F238E27FC236}">
                <a16:creationId xmlns:a16="http://schemas.microsoft.com/office/drawing/2014/main" id="{4AE1809F-9749-F1D0-0417-A98685BF69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1969" y="3962400"/>
            <a:ext cx="1195297" cy="1279963"/>
          </a:xfrm>
          <a:prstGeom prst="rect">
            <a:avLst/>
          </a:prstGeom>
        </p:spPr>
      </p:pic>
      <p:pic>
        <p:nvPicPr>
          <p:cNvPr id="6" name="Picture 5">
            <a:extLst>
              <a:ext uri="{FF2B5EF4-FFF2-40B4-BE49-F238E27FC236}">
                <a16:creationId xmlns:a16="http://schemas.microsoft.com/office/drawing/2014/main" id="{8265CB4B-CDA3-DEA6-B15F-01BD5411DC5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09233" y="2133600"/>
            <a:ext cx="1000731" cy="1196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a:extLst>
              <a:ext uri="{FF2B5EF4-FFF2-40B4-BE49-F238E27FC236}">
                <a16:creationId xmlns:a16="http://schemas.microsoft.com/office/drawing/2014/main" id="{2A49C5AA-1BFB-E7F8-8D01-CA27D9FDBA08}"/>
              </a:ext>
            </a:extLst>
          </p:cNvPr>
          <p:cNvSpPr txBox="1"/>
          <p:nvPr/>
        </p:nvSpPr>
        <p:spPr>
          <a:xfrm>
            <a:off x="7827353" y="3308121"/>
            <a:ext cx="882612" cy="584775"/>
          </a:xfrm>
          <a:prstGeom prst="rect">
            <a:avLst/>
          </a:prstGeom>
          <a:noFill/>
        </p:spPr>
        <p:txBody>
          <a:bodyPr wrap="square" rtlCol="0">
            <a:spAutoFit/>
          </a:bodyPr>
          <a:lstStyle/>
          <a:p>
            <a:r>
              <a:rPr lang="en-US" sz="800" dirty="0" err="1"/>
              <a:t>Indrani</a:t>
            </a:r>
            <a:r>
              <a:rPr lang="en-US" sz="800" dirty="0"/>
              <a:t> </a:t>
            </a:r>
            <a:r>
              <a:rPr lang="en-US" sz="800" dirty="0" err="1"/>
              <a:t>Kommareddy</a:t>
            </a:r>
            <a:endParaRPr lang="en-US" sz="800" dirty="0"/>
          </a:p>
          <a:p>
            <a:r>
              <a:rPr lang="en-US" sz="800" dirty="0"/>
              <a:t>LCLUC Program</a:t>
            </a:r>
          </a:p>
        </p:txBody>
      </p:sp>
      <p:sp>
        <p:nvSpPr>
          <p:cNvPr id="8" name="TextBox 7">
            <a:extLst>
              <a:ext uri="{FF2B5EF4-FFF2-40B4-BE49-F238E27FC236}">
                <a16:creationId xmlns:a16="http://schemas.microsoft.com/office/drawing/2014/main" id="{CF484CB6-2E5E-B858-5326-44148D1CD76C}"/>
              </a:ext>
            </a:extLst>
          </p:cNvPr>
          <p:cNvSpPr txBox="1"/>
          <p:nvPr/>
        </p:nvSpPr>
        <p:spPr>
          <a:xfrm>
            <a:off x="7979753" y="5435025"/>
            <a:ext cx="882612" cy="584775"/>
          </a:xfrm>
          <a:prstGeom prst="rect">
            <a:avLst/>
          </a:prstGeom>
          <a:noFill/>
        </p:spPr>
        <p:txBody>
          <a:bodyPr wrap="square" rtlCol="0">
            <a:spAutoFit/>
          </a:bodyPr>
          <a:lstStyle/>
          <a:p>
            <a:r>
              <a:rPr lang="en-US" sz="800" dirty="0" err="1"/>
              <a:t>Meghavi</a:t>
            </a:r>
            <a:r>
              <a:rPr lang="en-US" sz="800" dirty="0"/>
              <a:t> </a:t>
            </a:r>
            <a:r>
              <a:rPr lang="en-US" sz="800" dirty="0" err="1"/>
              <a:t>Prashnani</a:t>
            </a:r>
            <a:endParaRPr lang="en-US" sz="800" dirty="0"/>
          </a:p>
          <a:p>
            <a:r>
              <a:rPr lang="en-US" sz="800" dirty="0"/>
              <a:t>LCLUC Program</a:t>
            </a:r>
          </a:p>
        </p:txBody>
      </p:sp>
      <p:pic>
        <p:nvPicPr>
          <p:cNvPr id="12" name="Picture 11">
            <a:extLst>
              <a:ext uri="{FF2B5EF4-FFF2-40B4-BE49-F238E27FC236}">
                <a16:creationId xmlns:a16="http://schemas.microsoft.com/office/drawing/2014/main" id="{80015CFA-0A2B-11F2-A2B4-5ED3C01723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8200" y="6469922"/>
            <a:ext cx="6257763" cy="388078"/>
          </a:xfrm>
          <a:prstGeom prst="rect">
            <a:avLst/>
          </a:prstGeom>
        </p:spPr>
      </p:pic>
    </p:spTree>
    <p:extLst>
      <p:ext uri="{BB962C8B-B14F-4D97-AF65-F5344CB8AC3E}">
        <p14:creationId xmlns:p14="http://schemas.microsoft.com/office/powerpoint/2010/main" val="42135226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946666"/>
            <a:ext cx="6629400" cy="709865"/>
          </a:xfrm>
        </p:spPr>
        <p:txBody>
          <a:bodyPr/>
          <a:lstStyle/>
          <a:p>
            <a:pPr algn="ctr"/>
            <a:r>
              <a:rPr lang="en-US" dirty="0">
                <a:solidFill>
                  <a:srgbClr val="FFFF00"/>
                </a:solidFill>
              </a:rPr>
              <a:t>25 Years of Regional Programs: </a:t>
            </a:r>
            <a:br>
              <a:rPr lang="en-US" dirty="0">
                <a:solidFill>
                  <a:srgbClr val="FFFF00"/>
                </a:solidFill>
              </a:rPr>
            </a:br>
            <a:r>
              <a:rPr lang="en-US" dirty="0">
                <a:solidFill>
                  <a:srgbClr val="FFFF00"/>
                </a:solidFill>
              </a:rPr>
              <a:t>Summary of Accomplishments</a:t>
            </a:r>
          </a:p>
        </p:txBody>
      </p:sp>
      <p:sp>
        <p:nvSpPr>
          <p:cNvPr id="3" name="Content Placeholder 2"/>
          <p:cNvSpPr>
            <a:spLocks noGrp="1"/>
          </p:cNvSpPr>
          <p:nvPr>
            <p:ph idx="1"/>
          </p:nvPr>
        </p:nvSpPr>
        <p:spPr>
          <a:xfrm>
            <a:off x="689980" y="2286000"/>
            <a:ext cx="8212137" cy="4267200"/>
          </a:xfrm>
        </p:spPr>
        <p:txBody>
          <a:bodyPr>
            <a:normAutofit/>
          </a:bodyPr>
          <a:lstStyle/>
          <a:p>
            <a:pPr marL="0" indent="0">
              <a:buNone/>
            </a:pPr>
            <a:r>
              <a:rPr lang="en-US" sz="2400" dirty="0"/>
              <a:t>The program has  </a:t>
            </a:r>
          </a:p>
          <a:p>
            <a:pPr lvl="1"/>
            <a:r>
              <a:rPr lang="en-US" sz="2000" b="1" dirty="0"/>
              <a:t>advanced scientific analysis </a:t>
            </a:r>
            <a:r>
              <a:rPr lang="en-US" sz="2000" dirty="0"/>
              <a:t>to areas of the globe </a:t>
            </a:r>
            <a:r>
              <a:rPr lang="en-US" sz="2000" b="1" dirty="0"/>
              <a:t>where LCLUC</a:t>
            </a:r>
            <a:r>
              <a:rPr lang="en-US" sz="2000" dirty="0"/>
              <a:t> is taking place and provided insight into the various </a:t>
            </a:r>
            <a:r>
              <a:rPr lang="en-US" sz="2000" b="1" dirty="0"/>
              <a:t>impacts</a:t>
            </a:r>
            <a:r>
              <a:rPr lang="en-US" sz="2000" dirty="0"/>
              <a:t> of these changes</a:t>
            </a:r>
          </a:p>
          <a:p>
            <a:pPr lvl="1"/>
            <a:r>
              <a:rPr lang="en-US" sz="2000" b="1" dirty="0"/>
              <a:t>examined the underlying drivers </a:t>
            </a:r>
            <a:r>
              <a:rPr lang="en-US" sz="2000" dirty="0"/>
              <a:t>of land-use change including socio- economic, political, institutional aspects in diverse regions of the globe</a:t>
            </a:r>
          </a:p>
          <a:p>
            <a:pPr lvl="1"/>
            <a:r>
              <a:rPr lang="en-US" sz="2000" b="1" dirty="0"/>
              <a:t>evaluated the role of satellite data</a:t>
            </a:r>
            <a:r>
              <a:rPr lang="en-US" sz="2000" dirty="0"/>
              <a:t> </a:t>
            </a:r>
            <a:r>
              <a:rPr lang="en-US" sz="2000" b="1" dirty="0"/>
              <a:t>in initiating projections </a:t>
            </a:r>
            <a:r>
              <a:rPr lang="en-US" sz="2000" dirty="0"/>
              <a:t>of future regional land-use change</a:t>
            </a:r>
          </a:p>
          <a:p>
            <a:pPr lvl="1"/>
            <a:r>
              <a:rPr lang="en-US" sz="2000" b="1" dirty="0">
                <a:highlight>
                  <a:srgbClr val="FFFF00"/>
                </a:highlight>
              </a:rPr>
              <a:t>built broad networks of international scientists </a:t>
            </a:r>
            <a:r>
              <a:rPr lang="en-US" sz="2000" dirty="0"/>
              <a:t>that routinely utilize NASA data to </a:t>
            </a:r>
            <a:r>
              <a:rPr lang="en-US" sz="2000" b="1" dirty="0"/>
              <a:t>monitor regional land-use change</a:t>
            </a:r>
          </a:p>
          <a:p>
            <a:endParaRPr lang="en-US" sz="2400" dirty="0"/>
          </a:p>
        </p:txBody>
      </p:sp>
      <p:sp>
        <p:nvSpPr>
          <p:cNvPr id="4" name="TextBox 3"/>
          <p:cNvSpPr txBox="1"/>
          <p:nvPr/>
        </p:nvSpPr>
        <p:spPr>
          <a:xfrm>
            <a:off x="597647" y="7620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714564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6400801" y="2229218"/>
            <a:ext cx="2354763" cy="3462486"/>
          </a:xfrm>
          <a:prstGeom prst="rect">
            <a:avLst/>
          </a:prstGeom>
          <a:noFill/>
        </p:spPr>
        <p:txBody>
          <a:bodyPr wrap="square" rtlCol="0">
            <a:spAutoFit/>
          </a:bodyPr>
          <a:lstStyle/>
          <a:p>
            <a:r>
              <a:rPr lang="en-US" sz="900" dirty="0">
                <a:solidFill>
                  <a:schemeClr val="bg1"/>
                </a:solidFill>
              </a:rPr>
              <a:t>1. Southeast Asia Regional Research and Information Network (SEARRIN)</a:t>
            </a:r>
          </a:p>
          <a:p>
            <a:r>
              <a:rPr lang="en-US" sz="900" dirty="0">
                <a:solidFill>
                  <a:schemeClr val="bg1"/>
                </a:solidFill>
              </a:rPr>
              <a:t>2. South Asia Regional Information Network (SARIN)</a:t>
            </a:r>
          </a:p>
          <a:p>
            <a:r>
              <a:rPr lang="en-US" sz="900" dirty="0">
                <a:solidFill>
                  <a:schemeClr val="bg1"/>
                </a:solidFill>
              </a:rPr>
              <a:t>3. South Central European Regional International Network (SCERIN)</a:t>
            </a:r>
          </a:p>
          <a:p>
            <a:r>
              <a:rPr lang="en-US" sz="900" dirty="0">
                <a:solidFill>
                  <a:schemeClr val="bg1"/>
                </a:solidFill>
              </a:rPr>
              <a:t>4</a:t>
            </a:r>
            <a:r>
              <a:rPr lang="en-US" sz="1200" dirty="0">
                <a:solidFill>
                  <a:schemeClr val="bg1"/>
                </a:solidFill>
              </a:rPr>
              <a:t>. </a:t>
            </a:r>
            <a:r>
              <a:rPr lang="en-US" sz="900" dirty="0">
                <a:solidFill>
                  <a:schemeClr val="bg1"/>
                </a:solidFill>
              </a:rPr>
              <a:t>Red </a:t>
            </a:r>
            <a:r>
              <a:rPr lang="en-US" sz="900" dirty="0" err="1">
                <a:solidFill>
                  <a:schemeClr val="bg1"/>
                </a:solidFill>
              </a:rPr>
              <a:t>Latinoamerica</a:t>
            </a:r>
            <a:r>
              <a:rPr lang="en-US" sz="900" dirty="0">
                <a:solidFill>
                  <a:schemeClr val="bg1"/>
                </a:solidFill>
              </a:rPr>
              <a:t> de </a:t>
            </a:r>
            <a:r>
              <a:rPr lang="en-US" sz="900" dirty="0" err="1">
                <a:solidFill>
                  <a:schemeClr val="bg1"/>
                </a:solidFill>
              </a:rPr>
              <a:t>Teledeteccion</a:t>
            </a:r>
            <a:r>
              <a:rPr lang="en-US" sz="900" dirty="0">
                <a:solidFill>
                  <a:schemeClr val="bg1"/>
                </a:solidFill>
              </a:rPr>
              <a:t> e </a:t>
            </a:r>
            <a:r>
              <a:rPr lang="en-US" sz="900" dirty="0" err="1">
                <a:solidFill>
                  <a:schemeClr val="bg1"/>
                </a:solidFill>
              </a:rPr>
              <a:t>Incendios</a:t>
            </a:r>
            <a:r>
              <a:rPr lang="en-US" sz="900" dirty="0">
                <a:solidFill>
                  <a:schemeClr val="bg1"/>
                </a:solidFill>
              </a:rPr>
              <a:t> </a:t>
            </a:r>
            <a:r>
              <a:rPr lang="en-US" sz="900" dirty="0" err="1">
                <a:solidFill>
                  <a:schemeClr val="bg1"/>
                </a:solidFill>
              </a:rPr>
              <a:t>Forestales</a:t>
            </a:r>
            <a:r>
              <a:rPr lang="en-US" sz="900" dirty="0">
                <a:solidFill>
                  <a:schemeClr val="bg1"/>
                </a:solidFill>
              </a:rPr>
              <a:t> (</a:t>
            </a:r>
            <a:r>
              <a:rPr lang="en-US" sz="900" dirty="0" err="1">
                <a:solidFill>
                  <a:schemeClr val="bg1"/>
                </a:solidFill>
              </a:rPr>
              <a:t>RedLaTIF</a:t>
            </a:r>
            <a:r>
              <a:rPr lang="en-US" sz="900" dirty="0">
                <a:solidFill>
                  <a:schemeClr val="bg1"/>
                </a:solidFill>
              </a:rPr>
              <a:t>)</a:t>
            </a:r>
          </a:p>
          <a:p>
            <a:r>
              <a:rPr lang="en-US" sz="900" dirty="0">
                <a:solidFill>
                  <a:schemeClr val="bg1"/>
                </a:solidFill>
              </a:rPr>
              <a:t>5. West African Regional Network (WARN)</a:t>
            </a:r>
          </a:p>
          <a:p>
            <a:r>
              <a:rPr lang="en-US" sz="900" dirty="0">
                <a:solidFill>
                  <a:schemeClr val="bg1"/>
                </a:solidFill>
              </a:rPr>
              <a:t>6. </a:t>
            </a:r>
            <a:r>
              <a:rPr lang="en-US" sz="900" dirty="0" err="1">
                <a:solidFill>
                  <a:schemeClr val="bg1"/>
                </a:solidFill>
              </a:rPr>
              <a:t>Observatoire</a:t>
            </a:r>
            <a:r>
              <a:rPr lang="en-US" sz="900" dirty="0">
                <a:solidFill>
                  <a:schemeClr val="bg1"/>
                </a:solidFill>
              </a:rPr>
              <a:t> </a:t>
            </a:r>
            <a:r>
              <a:rPr lang="en-US" sz="900" dirty="0" err="1">
                <a:solidFill>
                  <a:schemeClr val="bg1"/>
                </a:solidFill>
              </a:rPr>
              <a:t>Satellital</a:t>
            </a:r>
            <a:r>
              <a:rPr lang="en-US" sz="900" dirty="0">
                <a:solidFill>
                  <a:schemeClr val="bg1"/>
                </a:solidFill>
              </a:rPr>
              <a:t> des </a:t>
            </a:r>
            <a:r>
              <a:rPr lang="en-US" sz="900" dirty="0" err="1">
                <a:solidFill>
                  <a:schemeClr val="bg1"/>
                </a:solidFill>
              </a:rPr>
              <a:t>Forets</a:t>
            </a:r>
            <a:r>
              <a:rPr lang="en-US" sz="900" dirty="0">
                <a:solidFill>
                  <a:schemeClr val="bg1"/>
                </a:solidFill>
              </a:rPr>
              <a:t> </a:t>
            </a:r>
            <a:r>
              <a:rPr lang="en-US" sz="900" dirty="0" err="1">
                <a:solidFill>
                  <a:schemeClr val="bg1"/>
                </a:solidFill>
              </a:rPr>
              <a:t>d’Afrique</a:t>
            </a:r>
            <a:r>
              <a:rPr lang="en-US" sz="900" dirty="0">
                <a:solidFill>
                  <a:schemeClr val="bg1"/>
                </a:solidFill>
              </a:rPr>
              <a:t> Central (OSFAC)</a:t>
            </a:r>
          </a:p>
          <a:p>
            <a:r>
              <a:rPr lang="en-US" sz="900" dirty="0">
                <a:solidFill>
                  <a:schemeClr val="bg1"/>
                </a:solidFill>
              </a:rPr>
              <a:t>7. Miombo Network (MIOMBO)</a:t>
            </a:r>
          </a:p>
          <a:p>
            <a:r>
              <a:rPr lang="en-US" sz="900" dirty="0">
                <a:solidFill>
                  <a:schemeClr val="bg1"/>
                </a:solidFill>
              </a:rPr>
              <a:t>8. Southern Africa Fire Network (SAFNET)</a:t>
            </a:r>
          </a:p>
          <a:p>
            <a:r>
              <a:rPr lang="en-US" sz="900" dirty="0">
                <a:solidFill>
                  <a:schemeClr val="bg1"/>
                </a:solidFill>
              </a:rPr>
              <a:t>9. Caucasus Regional Information Network (</a:t>
            </a:r>
            <a:r>
              <a:rPr lang="en-US" sz="900" dirty="0" err="1">
                <a:solidFill>
                  <a:schemeClr val="bg1"/>
                </a:solidFill>
              </a:rPr>
              <a:t>CaucRIN</a:t>
            </a:r>
            <a:r>
              <a:rPr lang="en-US" sz="900" dirty="0">
                <a:solidFill>
                  <a:schemeClr val="bg1"/>
                </a:solidFill>
              </a:rPr>
              <a:t>)</a:t>
            </a:r>
          </a:p>
          <a:p>
            <a:r>
              <a:rPr lang="en-US" sz="900" dirty="0">
                <a:solidFill>
                  <a:schemeClr val="bg1"/>
                </a:solidFill>
              </a:rPr>
              <a:t>10. Mekong Regional Information Network (</a:t>
            </a:r>
            <a:r>
              <a:rPr lang="en-US" sz="900" dirty="0" err="1">
                <a:solidFill>
                  <a:schemeClr val="bg1"/>
                </a:solidFill>
              </a:rPr>
              <a:t>MekRIN</a:t>
            </a:r>
            <a:r>
              <a:rPr lang="en-US" sz="900" dirty="0">
                <a:solidFill>
                  <a:schemeClr val="bg1"/>
                </a:solidFill>
              </a:rPr>
              <a:t>)</a:t>
            </a:r>
          </a:p>
          <a:p>
            <a:r>
              <a:rPr lang="en-US" sz="900" dirty="0">
                <a:solidFill>
                  <a:schemeClr val="bg1"/>
                </a:solidFill>
              </a:rPr>
              <a:t>11. Mediterranean Regional Information Network (</a:t>
            </a:r>
            <a:r>
              <a:rPr lang="en-US" sz="900" dirty="0" err="1">
                <a:solidFill>
                  <a:schemeClr val="bg1"/>
                </a:solidFill>
              </a:rPr>
              <a:t>MedRIN</a:t>
            </a:r>
            <a:r>
              <a:rPr lang="en-US" sz="900" dirty="0">
                <a:solidFill>
                  <a:schemeClr val="bg1"/>
                </a:solidFill>
              </a:rPr>
              <a:t>)</a:t>
            </a:r>
          </a:p>
          <a:p>
            <a:r>
              <a:rPr lang="en-US" sz="900" dirty="0">
                <a:solidFill>
                  <a:schemeClr val="bg1"/>
                </a:solidFill>
              </a:rPr>
              <a:t>12. Central Asian Regional Information Network (CARIN)</a:t>
            </a:r>
          </a:p>
        </p:txBody>
      </p:sp>
      <p:sp>
        <p:nvSpPr>
          <p:cNvPr id="2" name="Rectangle 1"/>
          <p:cNvSpPr/>
          <p:nvPr/>
        </p:nvSpPr>
        <p:spPr>
          <a:xfrm>
            <a:off x="1256762" y="712313"/>
            <a:ext cx="7158134" cy="1200329"/>
          </a:xfrm>
          <a:prstGeom prst="rect">
            <a:avLst/>
          </a:prstGeom>
        </p:spPr>
        <p:txBody>
          <a:bodyPr wrap="square">
            <a:spAutoFit/>
          </a:bodyPr>
          <a:lstStyle/>
          <a:p>
            <a:pPr algn="ctr"/>
            <a:r>
              <a:rPr lang="en-US" sz="2400" dirty="0">
                <a:solidFill>
                  <a:srgbClr val="FFFF00"/>
                </a:solidFill>
              </a:rPr>
              <a:t>LCLUC – Global Program </a:t>
            </a:r>
          </a:p>
          <a:p>
            <a:pPr algn="ctr"/>
            <a:r>
              <a:rPr lang="en-US" sz="2400" dirty="0">
                <a:solidFill>
                  <a:srgbClr val="FFFF00"/>
                </a:solidFill>
              </a:rPr>
              <a:t>with Worldwide Capacity Building: </a:t>
            </a:r>
          </a:p>
          <a:p>
            <a:pPr algn="ctr"/>
            <a:r>
              <a:rPr lang="en-US" sz="2400" dirty="0">
                <a:solidFill>
                  <a:srgbClr val="FFFF00"/>
                </a:solidFill>
              </a:rPr>
              <a:t>GOFC-GOLD Regional Networks </a:t>
            </a:r>
          </a:p>
        </p:txBody>
      </p:sp>
      <p:grpSp>
        <p:nvGrpSpPr>
          <p:cNvPr id="6" name="Group 5">
            <a:extLst>
              <a:ext uri="{FF2B5EF4-FFF2-40B4-BE49-F238E27FC236}">
                <a16:creationId xmlns:a16="http://schemas.microsoft.com/office/drawing/2014/main" id="{C76E6974-D28C-ED47-A2F6-11E26508575E}"/>
              </a:ext>
            </a:extLst>
          </p:cNvPr>
          <p:cNvGrpSpPr/>
          <p:nvPr/>
        </p:nvGrpSpPr>
        <p:grpSpPr>
          <a:xfrm>
            <a:off x="533401" y="2229218"/>
            <a:ext cx="5867400" cy="3028582"/>
            <a:chOff x="172476" y="1747520"/>
            <a:chExt cx="7970700" cy="4058000"/>
          </a:xfrm>
        </p:grpSpPr>
        <p:pic>
          <p:nvPicPr>
            <p:cNvPr id="28" name="Picture 27">
              <a:extLst>
                <a:ext uri="{FF2B5EF4-FFF2-40B4-BE49-F238E27FC236}">
                  <a16:creationId xmlns:a16="http://schemas.microsoft.com/office/drawing/2014/main" id="{84C8E379-AF16-C240-9BBC-0EBEC4811462}"/>
                </a:ext>
              </a:extLst>
            </p:cNvPr>
            <p:cNvPicPr>
              <a:picLocks noChangeAspect="1"/>
            </p:cNvPicPr>
            <p:nvPr/>
          </p:nvPicPr>
          <p:blipFill>
            <a:blip r:embed="rId2"/>
            <a:stretch>
              <a:fillRect/>
            </a:stretch>
          </p:blipFill>
          <p:spPr>
            <a:xfrm>
              <a:off x="172476" y="1747520"/>
              <a:ext cx="7970700" cy="4058000"/>
            </a:xfrm>
            <a:prstGeom prst="rect">
              <a:avLst/>
            </a:prstGeom>
          </p:spPr>
        </p:pic>
        <p:grpSp>
          <p:nvGrpSpPr>
            <p:cNvPr id="4" name="Group 3">
              <a:extLst>
                <a:ext uri="{FF2B5EF4-FFF2-40B4-BE49-F238E27FC236}">
                  <a16:creationId xmlns:a16="http://schemas.microsoft.com/office/drawing/2014/main" id="{582D7459-3ADA-0A48-B9C6-BEBFE92B513C}"/>
                </a:ext>
              </a:extLst>
            </p:cNvPr>
            <p:cNvGrpSpPr/>
            <p:nvPr/>
          </p:nvGrpSpPr>
          <p:grpSpPr>
            <a:xfrm>
              <a:off x="5303521" y="2595880"/>
              <a:ext cx="1427369" cy="402081"/>
              <a:chOff x="5943600" y="1676401"/>
              <a:chExt cx="1826959" cy="857769"/>
            </a:xfrm>
          </p:grpSpPr>
          <p:sp>
            <p:nvSpPr>
              <p:cNvPr id="5" name="Oval 4">
                <a:extLst>
                  <a:ext uri="{FF2B5EF4-FFF2-40B4-BE49-F238E27FC236}">
                    <a16:creationId xmlns:a16="http://schemas.microsoft.com/office/drawing/2014/main" id="{B8930410-8CB3-7347-AAB2-F25CDE52BFE7}"/>
                  </a:ext>
                </a:extLst>
              </p:cNvPr>
              <p:cNvSpPr/>
              <p:nvPr/>
            </p:nvSpPr>
            <p:spPr>
              <a:xfrm>
                <a:off x="5943600" y="1676401"/>
                <a:ext cx="1826959" cy="6096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Box 2">
                <a:extLst>
                  <a:ext uri="{FF2B5EF4-FFF2-40B4-BE49-F238E27FC236}">
                    <a16:creationId xmlns:a16="http://schemas.microsoft.com/office/drawing/2014/main" id="{C2513FAC-F75D-F841-9E53-7A5E36C50FC2}"/>
                  </a:ext>
                </a:extLst>
              </p:cNvPr>
              <p:cNvSpPr txBox="1"/>
              <p:nvPr/>
            </p:nvSpPr>
            <p:spPr>
              <a:xfrm>
                <a:off x="6633784" y="1676401"/>
                <a:ext cx="655563" cy="857769"/>
              </a:xfrm>
              <a:prstGeom prst="rect">
                <a:avLst/>
              </a:prstGeom>
              <a:noFill/>
            </p:spPr>
            <p:txBody>
              <a:bodyPr wrap="none" rtlCol="0">
                <a:spAutoFit/>
              </a:bodyPr>
              <a:lstStyle/>
              <a:p>
                <a:r>
                  <a:rPr lang="en-US" sz="1350" b="1" dirty="0"/>
                  <a:t>12</a:t>
                </a:r>
              </a:p>
            </p:txBody>
          </p:sp>
        </p:grpSp>
      </p:grpSp>
    </p:spTree>
    <p:extLst>
      <p:ext uri="{BB962C8B-B14F-4D97-AF65-F5344CB8AC3E}">
        <p14:creationId xmlns:p14="http://schemas.microsoft.com/office/powerpoint/2010/main" val="2638628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29" name="Group 2"/>
          <p:cNvGrpSpPr>
            <a:grpSpLocks noChangeAspect="1"/>
          </p:cNvGrpSpPr>
          <p:nvPr/>
        </p:nvGrpSpPr>
        <p:grpSpPr bwMode="auto">
          <a:xfrm>
            <a:off x="114300" y="304800"/>
            <a:ext cx="8915400" cy="4152900"/>
            <a:chOff x="72" y="96"/>
            <a:chExt cx="5616" cy="2616"/>
          </a:xfrm>
        </p:grpSpPr>
        <p:sp>
          <p:nvSpPr>
            <p:cNvPr id="22541" name="AutoShape 3"/>
            <p:cNvSpPr>
              <a:spLocks noChangeAspect="1" noChangeArrowheads="1" noTextEdit="1"/>
            </p:cNvSpPr>
            <p:nvPr/>
          </p:nvSpPr>
          <p:spPr bwMode="auto">
            <a:xfrm>
              <a:off x="144" y="96"/>
              <a:ext cx="5232" cy="26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cxnSp>
          <p:nvCxnSpPr>
            <p:cNvPr id="22542" name="_s277508"/>
            <p:cNvCxnSpPr>
              <a:cxnSpLocks noChangeShapeType="1"/>
              <a:stCxn id="22552" idx="0"/>
              <a:endCxn id="277513" idx="2"/>
            </p:cNvCxnSpPr>
            <p:nvPr/>
          </p:nvCxnSpPr>
          <p:spPr bwMode="auto">
            <a:xfrm rot="16200000" flipV="1">
              <a:off x="3823" y="575"/>
              <a:ext cx="148" cy="2035"/>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cxnSp>
          <p:nvCxnSpPr>
            <p:cNvPr id="22543" name="_s277509"/>
            <p:cNvCxnSpPr>
              <a:cxnSpLocks noChangeShapeType="1"/>
              <a:stCxn id="22551" idx="0"/>
              <a:endCxn id="277513" idx="2"/>
            </p:cNvCxnSpPr>
            <p:nvPr/>
          </p:nvCxnSpPr>
          <p:spPr bwMode="auto">
            <a:xfrm rot="16200000" flipV="1">
              <a:off x="3285" y="1113"/>
              <a:ext cx="148" cy="958"/>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cxnSp>
          <p:nvCxnSpPr>
            <p:cNvPr id="22544" name="_s277510"/>
            <p:cNvCxnSpPr>
              <a:cxnSpLocks noChangeShapeType="1"/>
              <a:stCxn id="22550" idx="0"/>
            </p:cNvCxnSpPr>
            <p:nvPr/>
          </p:nvCxnSpPr>
          <p:spPr bwMode="auto">
            <a:xfrm flipV="1">
              <a:off x="2761" y="1440"/>
              <a:ext cx="0" cy="226"/>
            </a:xfrm>
            <a:prstGeom prst="straightConnector1">
              <a:avLst/>
            </a:prstGeom>
            <a:noFill/>
            <a:ln w="28575">
              <a:solidFill>
                <a:schemeClr val="tx1"/>
              </a:solidFill>
              <a:round/>
              <a:headEnd/>
              <a:tailEnd/>
            </a:ln>
            <a:extLst>
              <a:ext uri="{909E8E84-426E-40dd-AFC4-6F175D3DCCD1}">
                <a14:hiddenFill xmlns:a14="http://schemas.microsoft.com/office/drawing/2010/main" xmlns="">
                  <a:noFill/>
                </a14:hiddenFill>
              </a:ext>
            </a:extLst>
          </p:spPr>
        </p:cxnSp>
        <p:cxnSp>
          <p:nvCxnSpPr>
            <p:cNvPr id="22545" name="_s277511"/>
            <p:cNvCxnSpPr>
              <a:cxnSpLocks noChangeShapeType="1"/>
              <a:stCxn id="22549" idx="0"/>
              <a:endCxn id="277513" idx="2"/>
            </p:cNvCxnSpPr>
            <p:nvPr/>
          </p:nvCxnSpPr>
          <p:spPr bwMode="auto">
            <a:xfrm rot="5400000" flipH="1" flipV="1">
              <a:off x="2208" y="994"/>
              <a:ext cx="148" cy="1197"/>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cxnSp>
          <p:nvCxnSpPr>
            <p:cNvPr id="22546" name="_s277512"/>
            <p:cNvCxnSpPr>
              <a:cxnSpLocks noChangeShapeType="1"/>
              <a:stCxn id="22548" idx="0"/>
              <a:endCxn id="277513" idx="2"/>
            </p:cNvCxnSpPr>
            <p:nvPr/>
          </p:nvCxnSpPr>
          <p:spPr bwMode="auto">
            <a:xfrm rot="5400000" flipH="1" flipV="1">
              <a:off x="1669" y="455"/>
              <a:ext cx="148" cy="2274"/>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sp>
          <p:nvSpPr>
            <p:cNvPr id="277513" name="_s277513"/>
            <p:cNvSpPr>
              <a:spLocks noChangeArrowheads="1"/>
            </p:cNvSpPr>
            <p:nvPr/>
          </p:nvSpPr>
          <p:spPr bwMode="auto">
            <a:xfrm>
              <a:off x="72" y="1113"/>
              <a:ext cx="5616" cy="405"/>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defRPr/>
              </a:pPr>
              <a:r>
                <a:rPr lang="en-US" sz="2400" dirty="0">
                  <a:solidFill>
                    <a:srgbClr val="FFFF00"/>
                  </a:solidFill>
                  <a:latin typeface="Times New Roman" charset="0"/>
                </a:rPr>
                <a:t>Carbon Cycle and Ecosystems Focus Research Area</a:t>
              </a:r>
            </a:p>
            <a:p>
              <a:pPr algn="ctr">
                <a:defRPr/>
              </a:pPr>
              <a:endParaRPr lang="en-US" sz="1900" dirty="0">
                <a:effectLst>
                  <a:outerShdw blurRad="38100" dist="38100" dir="2700000" algn="tl">
                    <a:srgbClr val="FFFFFF"/>
                  </a:outerShdw>
                </a:effectLst>
                <a:latin typeface="Times" charset="0"/>
              </a:endParaRPr>
            </a:p>
          </p:txBody>
        </p:sp>
        <p:sp>
          <p:nvSpPr>
            <p:cNvPr id="22548" name="_s277514"/>
            <p:cNvSpPr>
              <a:spLocks noChangeArrowheads="1"/>
            </p:cNvSpPr>
            <p:nvPr/>
          </p:nvSpPr>
          <p:spPr bwMode="auto">
            <a:xfrm>
              <a:off x="144" y="1666"/>
              <a:ext cx="923" cy="1046"/>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200" dirty="0">
                  <a:solidFill>
                    <a:srgbClr val="FFFF00"/>
                  </a:solidFill>
                  <a:latin typeface="Times" charset="0"/>
                </a:rPr>
                <a:t>Terrestrial Ecosystems</a:t>
              </a:r>
            </a:p>
            <a:p>
              <a:pPr algn="ctr"/>
              <a:r>
                <a:rPr lang="en-US" sz="1200" dirty="0">
                  <a:solidFill>
                    <a:srgbClr val="FFFF00"/>
                  </a:solidFill>
                  <a:latin typeface="Times" charset="0"/>
                </a:rPr>
                <a:t>Program</a:t>
              </a:r>
            </a:p>
          </p:txBody>
        </p:sp>
        <p:sp>
          <p:nvSpPr>
            <p:cNvPr id="22549" name="_s277515"/>
            <p:cNvSpPr>
              <a:spLocks noChangeArrowheads="1"/>
            </p:cNvSpPr>
            <p:nvPr/>
          </p:nvSpPr>
          <p:spPr bwMode="auto">
            <a:xfrm>
              <a:off x="1221" y="1666"/>
              <a:ext cx="924" cy="1046"/>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200">
                  <a:solidFill>
                    <a:srgbClr val="FFFF00"/>
                  </a:solidFill>
                  <a:latin typeface="Times" charset="0"/>
                </a:rPr>
                <a:t>Ocean Biology</a:t>
              </a:r>
            </a:p>
            <a:p>
              <a:pPr algn="ctr"/>
              <a:r>
                <a:rPr lang="en-US" sz="1200">
                  <a:solidFill>
                    <a:srgbClr val="FFFF00"/>
                  </a:solidFill>
                  <a:latin typeface="Times" charset="0"/>
                </a:rPr>
                <a:t>Program</a:t>
              </a:r>
            </a:p>
          </p:txBody>
        </p:sp>
        <p:sp>
          <p:nvSpPr>
            <p:cNvPr id="22550" name="_s277516"/>
            <p:cNvSpPr>
              <a:spLocks noChangeArrowheads="1"/>
            </p:cNvSpPr>
            <p:nvPr/>
          </p:nvSpPr>
          <p:spPr bwMode="auto">
            <a:xfrm>
              <a:off x="2299" y="1666"/>
              <a:ext cx="923" cy="1046"/>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1200">
                  <a:solidFill>
                    <a:srgbClr val="FFFF00"/>
                  </a:solidFill>
                  <a:latin typeface="Times" charset="0"/>
                </a:rPr>
                <a:t>Biodiversity</a:t>
              </a:r>
            </a:p>
            <a:p>
              <a:pPr algn="ctr"/>
              <a:r>
                <a:rPr lang="en-US" sz="1200">
                  <a:solidFill>
                    <a:srgbClr val="FFFF00"/>
                  </a:solidFill>
                  <a:latin typeface="Times" charset="0"/>
                </a:rPr>
                <a:t>Program</a:t>
              </a:r>
            </a:p>
          </p:txBody>
        </p:sp>
        <p:sp>
          <p:nvSpPr>
            <p:cNvPr id="22551" name="_s277517"/>
            <p:cNvSpPr>
              <a:spLocks noChangeArrowheads="1"/>
            </p:cNvSpPr>
            <p:nvPr/>
          </p:nvSpPr>
          <p:spPr bwMode="auto">
            <a:xfrm>
              <a:off x="3376" y="1666"/>
              <a:ext cx="923" cy="1046"/>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endParaRPr lang="en-US" sz="1100">
                <a:solidFill>
                  <a:srgbClr val="FFFF00"/>
                </a:solidFill>
                <a:latin typeface="Times" charset="0"/>
              </a:endParaRPr>
            </a:p>
            <a:p>
              <a:pPr algn="ctr"/>
              <a:r>
                <a:rPr lang="en-US" sz="1200">
                  <a:solidFill>
                    <a:srgbClr val="FFFF00"/>
                  </a:solidFill>
                  <a:latin typeface="Times" charset="0"/>
                </a:rPr>
                <a:t>Applications</a:t>
              </a:r>
            </a:p>
            <a:p>
              <a:pPr algn="ctr"/>
              <a:r>
                <a:rPr lang="en-US" sz="1200">
                  <a:solidFill>
                    <a:srgbClr val="FFFF00"/>
                  </a:solidFill>
                  <a:latin typeface="Times" charset="0"/>
                </a:rPr>
                <a:t>Program</a:t>
              </a:r>
            </a:p>
            <a:p>
              <a:pPr algn="ctr"/>
              <a:r>
                <a:rPr lang="en-US" sz="1000">
                  <a:solidFill>
                    <a:srgbClr val="FFFF00"/>
                  </a:solidFill>
                  <a:latin typeface="Times" charset="0"/>
                </a:rPr>
                <a:t>Carbon Management</a:t>
              </a:r>
            </a:p>
            <a:p>
              <a:pPr algn="ctr"/>
              <a:r>
                <a:rPr lang="en-US" sz="1000">
                  <a:solidFill>
                    <a:srgbClr val="FFFF00"/>
                  </a:solidFill>
                  <a:latin typeface="Times" charset="0"/>
                </a:rPr>
                <a:t>Coastal Management</a:t>
              </a:r>
            </a:p>
            <a:p>
              <a:pPr algn="ctr"/>
              <a:r>
                <a:rPr lang="en-US" sz="1000">
                  <a:solidFill>
                    <a:srgbClr val="FFFF00"/>
                  </a:solidFill>
                  <a:latin typeface="Times" charset="0"/>
                </a:rPr>
                <a:t>Water Management</a:t>
              </a:r>
            </a:p>
            <a:p>
              <a:pPr algn="ctr"/>
              <a:r>
                <a:rPr lang="en-US" sz="1000">
                  <a:solidFill>
                    <a:srgbClr val="FFFF00"/>
                  </a:solidFill>
                  <a:latin typeface="Times" charset="0"/>
                </a:rPr>
                <a:t>Agri. Management</a:t>
              </a:r>
            </a:p>
            <a:p>
              <a:pPr algn="ctr"/>
              <a:endParaRPr lang="en-US" sz="1200">
                <a:solidFill>
                  <a:srgbClr val="FFFF00"/>
                </a:solidFill>
                <a:latin typeface="Times" charset="0"/>
              </a:endParaRPr>
            </a:p>
            <a:p>
              <a:pPr algn="ctr"/>
              <a:endParaRPr lang="en-US" sz="1100">
                <a:solidFill>
                  <a:srgbClr val="FFFF00"/>
                </a:solidFill>
                <a:latin typeface="Times" charset="0"/>
              </a:endParaRPr>
            </a:p>
          </p:txBody>
        </p:sp>
        <p:sp>
          <p:nvSpPr>
            <p:cNvPr id="22552" name="_s277518"/>
            <p:cNvSpPr>
              <a:spLocks noChangeArrowheads="1"/>
            </p:cNvSpPr>
            <p:nvPr/>
          </p:nvSpPr>
          <p:spPr bwMode="auto">
            <a:xfrm>
              <a:off x="4453" y="1666"/>
              <a:ext cx="923" cy="1046"/>
            </a:xfrm>
            <a:prstGeom prst="roundRect">
              <a:avLst>
                <a:gd name="adj" fmla="val 16667"/>
              </a:avLst>
            </a:prstGeom>
            <a:solidFill>
              <a:srgbClr val="7030A0"/>
            </a:solidFill>
            <a:ln w="38100">
              <a:solidFill>
                <a:schemeClr val="accent2"/>
              </a:solidFill>
              <a:round/>
              <a:headEnd/>
              <a:tailEnd/>
            </a:ln>
          </p:spPr>
          <p:txBody>
            <a:bodyPr wrap="none" lIns="0" tIns="0" rIns="0" bIns="0" anchor="ctr"/>
            <a:lstStyle/>
            <a:p>
              <a:pPr algn="ctr"/>
              <a:r>
                <a:rPr lang="en-US" sz="1200" b="1" dirty="0">
                  <a:solidFill>
                    <a:srgbClr val="FFFF00"/>
                  </a:solidFill>
                  <a:latin typeface="Times" charset="0"/>
                </a:rPr>
                <a:t>Land-Cover/Land-Use</a:t>
              </a:r>
            </a:p>
            <a:p>
              <a:pPr algn="ctr"/>
              <a:r>
                <a:rPr lang="en-US" sz="1200" b="1" dirty="0">
                  <a:solidFill>
                    <a:srgbClr val="FFFF00"/>
                  </a:solidFill>
                  <a:latin typeface="Times" charset="0"/>
                </a:rPr>
                <a:t>Change Program</a:t>
              </a:r>
            </a:p>
          </p:txBody>
        </p:sp>
      </p:grpSp>
      <p:grpSp>
        <p:nvGrpSpPr>
          <p:cNvPr id="22530" name="Group 15"/>
          <p:cNvGrpSpPr>
            <a:grpSpLocks noChangeAspect="1"/>
          </p:cNvGrpSpPr>
          <p:nvPr/>
        </p:nvGrpSpPr>
        <p:grpSpPr bwMode="auto">
          <a:xfrm>
            <a:off x="3200400" y="5600700"/>
            <a:ext cx="2514600" cy="1257300"/>
            <a:chOff x="1152" y="1296"/>
            <a:chExt cx="864" cy="288"/>
          </a:xfrm>
        </p:grpSpPr>
        <p:sp>
          <p:nvSpPr>
            <p:cNvPr id="22539" name="AutoShape 16"/>
            <p:cNvSpPr>
              <a:spLocks noChangeAspect="1" noChangeArrowheads="1" noTextEdit="1"/>
            </p:cNvSpPr>
            <p:nvPr/>
          </p:nvSpPr>
          <p:spPr bwMode="auto">
            <a:xfrm>
              <a:off x="1152" y="1296"/>
              <a:ext cx="864"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277521" name="_s277521"/>
            <p:cNvSpPr>
              <a:spLocks noChangeArrowheads="1"/>
            </p:cNvSpPr>
            <p:nvPr/>
          </p:nvSpPr>
          <p:spPr bwMode="auto">
            <a:xfrm>
              <a:off x="1152" y="1296"/>
              <a:ext cx="864" cy="288"/>
            </a:xfrm>
            <a:prstGeom prst="roundRect">
              <a:avLst>
                <a:gd name="adj" fmla="val 16667"/>
              </a:avLst>
            </a:prstGeom>
            <a:solidFill>
              <a:schemeClr val="accent1"/>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r>
                <a:rPr lang="en-US" dirty="0">
                  <a:solidFill>
                    <a:srgbClr val="FFFF00"/>
                  </a:solidFill>
                  <a:latin typeface="Times" charset="0"/>
                </a:rPr>
                <a:t>Water and Energy Cycle</a:t>
              </a:r>
            </a:p>
            <a:p>
              <a:pPr algn="ctr">
                <a:defRPr/>
              </a:pPr>
              <a:r>
                <a:rPr lang="en-US" dirty="0">
                  <a:solidFill>
                    <a:srgbClr val="FFFF00"/>
                  </a:solidFill>
                  <a:latin typeface="Times" charset="0"/>
                </a:rPr>
                <a:t>Focus Research Area </a:t>
              </a:r>
            </a:p>
            <a:p>
              <a:pPr algn="ctr">
                <a:defRPr/>
              </a:pPr>
              <a:r>
                <a:rPr lang="en-US" i="1" dirty="0">
                  <a:solidFill>
                    <a:srgbClr val="FFFF00"/>
                  </a:solidFill>
                  <a:latin typeface="Times" charset="0"/>
                </a:rPr>
                <a:t>Terrestrial Hydrology</a:t>
              </a:r>
            </a:p>
          </p:txBody>
        </p:sp>
      </p:grpSp>
      <p:sp>
        <p:nvSpPr>
          <p:cNvPr id="22531" name="Freeform 18"/>
          <p:cNvSpPr>
            <a:spLocks/>
          </p:cNvSpPr>
          <p:nvPr/>
        </p:nvSpPr>
        <p:spPr bwMode="auto">
          <a:xfrm>
            <a:off x="5715000" y="4419600"/>
            <a:ext cx="2514600" cy="1295400"/>
          </a:xfrm>
          <a:custGeom>
            <a:avLst/>
            <a:gdLst>
              <a:gd name="T0" fmla="*/ 2147483647 w 1256"/>
              <a:gd name="T1" fmla="*/ 0 h 864"/>
              <a:gd name="T2" fmla="*/ 2147483647 w 1256"/>
              <a:gd name="T3" fmla="*/ 2147483647 h 864"/>
              <a:gd name="T4" fmla="*/ 0 w 1256"/>
              <a:gd name="T5" fmla="*/ 2147483647 h 864"/>
              <a:gd name="T6" fmla="*/ 0 60000 65536"/>
              <a:gd name="T7" fmla="*/ 0 60000 65536"/>
              <a:gd name="T8" fmla="*/ 0 60000 65536"/>
              <a:gd name="T9" fmla="*/ 0 w 1256"/>
              <a:gd name="T10" fmla="*/ 0 h 864"/>
              <a:gd name="T11" fmla="*/ 1256 w 1256"/>
              <a:gd name="T12" fmla="*/ 864 h 864"/>
            </a:gdLst>
            <a:ahLst/>
            <a:cxnLst>
              <a:cxn ang="T6">
                <a:pos x="T0" y="T1"/>
              </a:cxn>
              <a:cxn ang="T7">
                <a:pos x="T2" y="T3"/>
              </a:cxn>
              <a:cxn ang="T8">
                <a:pos x="T4" y="T5"/>
              </a:cxn>
            </a:cxnLst>
            <a:rect l="T9" t="T10" r="T11" b="T12"/>
            <a:pathLst>
              <a:path w="1256" h="864">
                <a:moveTo>
                  <a:pt x="1200" y="0"/>
                </a:moveTo>
                <a:cubicBezTo>
                  <a:pt x="1228" y="192"/>
                  <a:pt x="1256" y="384"/>
                  <a:pt x="1056" y="528"/>
                </a:cubicBezTo>
                <a:cubicBezTo>
                  <a:pt x="856" y="672"/>
                  <a:pt x="176" y="808"/>
                  <a:pt x="0" y="864"/>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532" name="Freeform 19"/>
          <p:cNvSpPr>
            <a:spLocks/>
          </p:cNvSpPr>
          <p:nvPr/>
        </p:nvSpPr>
        <p:spPr bwMode="auto">
          <a:xfrm>
            <a:off x="1295400" y="4495800"/>
            <a:ext cx="6781800" cy="990600"/>
          </a:xfrm>
          <a:custGeom>
            <a:avLst/>
            <a:gdLst>
              <a:gd name="T0" fmla="*/ 2147483647 w 4032"/>
              <a:gd name="T1" fmla="*/ 0 h 480"/>
              <a:gd name="T2" fmla="*/ 2147483647 w 4032"/>
              <a:gd name="T3" fmla="*/ 2147483647 h 480"/>
              <a:gd name="T4" fmla="*/ 0 w 4032"/>
              <a:gd name="T5" fmla="*/ 0 h 480"/>
              <a:gd name="T6" fmla="*/ 0 60000 65536"/>
              <a:gd name="T7" fmla="*/ 0 60000 65536"/>
              <a:gd name="T8" fmla="*/ 0 60000 65536"/>
              <a:gd name="T9" fmla="*/ 0 w 4032"/>
              <a:gd name="T10" fmla="*/ 0 h 480"/>
              <a:gd name="T11" fmla="*/ 4032 w 4032"/>
              <a:gd name="T12" fmla="*/ 480 h 480"/>
            </a:gdLst>
            <a:ahLst/>
            <a:cxnLst>
              <a:cxn ang="T6">
                <a:pos x="T0" y="T1"/>
              </a:cxn>
              <a:cxn ang="T7">
                <a:pos x="T2" y="T3"/>
              </a:cxn>
              <a:cxn ang="T8">
                <a:pos x="T4" y="T5"/>
              </a:cxn>
            </a:cxnLst>
            <a:rect l="T9" t="T10" r="T11" b="T12"/>
            <a:pathLst>
              <a:path w="4032" h="480">
                <a:moveTo>
                  <a:pt x="4032" y="0"/>
                </a:moveTo>
                <a:cubicBezTo>
                  <a:pt x="2904" y="240"/>
                  <a:pt x="1776" y="480"/>
                  <a:pt x="1104" y="480"/>
                </a:cubicBezTo>
                <a:cubicBezTo>
                  <a:pt x="432" y="480"/>
                  <a:pt x="184" y="80"/>
                  <a:pt x="0" y="0"/>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533" name="Freeform 20"/>
          <p:cNvSpPr>
            <a:spLocks/>
          </p:cNvSpPr>
          <p:nvPr/>
        </p:nvSpPr>
        <p:spPr bwMode="auto">
          <a:xfrm>
            <a:off x="4495800" y="4495800"/>
            <a:ext cx="2971800" cy="457200"/>
          </a:xfrm>
          <a:custGeom>
            <a:avLst/>
            <a:gdLst>
              <a:gd name="T0" fmla="*/ 2147483647 w 1872"/>
              <a:gd name="T1" fmla="*/ 0 h 288"/>
              <a:gd name="T2" fmla="*/ 2147483647 w 1872"/>
              <a:gd name="T3" fmla="*/ 2147483647 h 288"/>
              <a:gd name="T4" fmla="*/ 0 w 1872"/>
              <a:gd name="T5" fmla="*/ 0 h 288"/>
              <a:gd name="T6" fmla="*/ 0 60000 65536"/>
              <a:gd name="T7" fmla="*/ 0 60000 65536"/>
              <a:gd name="T8" fmla="*/ 0 60000 65536"/>
              <a:gd name="T9" fmla="*/ 0 w 1872"/>
              <a:gd name="T10" fmla="*/ 0 h 288"/>
              <a:gd name="T11" fmla="*/ 1872 w 1872"/>
              <a:gd name="T12" fmla="*/ 288 h 288"/>
            </a:gdLst>
            <a:ahLst/>
            <a:cxnLst>
              <a:cxn ang="T6">
                <a:pos x="T0" y="T1"/>
              </a:cxn>
              <a:cxn ang="T7">
                <a:pos x="T2" y="T3"/>
              </a:cxn>
              <a:cxn ang="T8">
                <a:pos x="T4" y="T5"/>
              </a:cxn>
            </a:cxnLst>
            <a:rect l="T9" t="T10" r="T11" b="T12"/>
            <a:pathLst>
              <a:path w="1872" h="288">
                <a:moveTo>
                  <a:pt x="1872" y="0"/>
                </a:moveTo>
                <a:cubicBezTo>
                  <a:pt x="1452" y="144"/>
                  <a:pt x="1032" y="288"/>
                  <a:pt x="720" y="288"/>
                </a:cubicBezTo>
                <a:cubicBezTo>
                  <a:pt x="408" y="288"/>
                  <a:pt x="112" y="48"/>
                  <a:pt x="0" y="0"/>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534" name="Freeform 21"/>
          <p:cNvSpPr>
            <a:spLocks/>
          </p:cNvSpPr>
          <p:nvPr/>
        </p:nvSpPr>
        <p:spPr bwMode="auto">
          <a:xfrm>
            <a:off x="6400800" y="4495800"/>
            <a:ext cx="838200" cy="152400"/>
          </a:xfrm>
          <a:custGeom>
            <a:avLst/>
            <a:gdLst>
              <a:gd name="T0" fmla="*/ 2147483647 w 528"/>
              <a:gd name="T1" fmla="*/ 0 h 96"/>
              <a:gd name="T2" fmla="*/ 2147483647 w 528"/>
              <a:gd name="T3" fmla="*/ 2147483647 h 96"/>
              <a:gd name="T4" fmla="*/ 0 w 528"/>
              <a:gd name="T5" fmla="*/ 0 h 96"/>
              <a:gd name="T6" fmla="*/ 0 60000 65536"/>
              <a:gd name="T7" fmla="*/ 0 60000 65536"/>
              <a:gd name="T8" fmla="*/ 0 60000 65536"/>
              <a:gd name="T9" fmla="*/ 0 w 528"/>
              <a:gd name="T10" fmla="*/ 0 h 96"/>
              <a:gd name="T11" fmla="*/ 528 w 528"/>
              <a:gd name="T12" fmla="*/ 96 h 96"/>
            </a:gdLst>
            <a:ahLst/>
            <a:cxnLst>
              <a:cxn ang="T6">
                <a:pos x="T0" y="T1"/>
              </a:cxn>
              <a:cxn ang="T7">
                <a:pos x="T2" y="T3"/>
              </a:cxn>
              <a:cxn ang="T8">
                <a:pos x="T4" y="T5"/>
              </a:cxn>
            </a:cxnLst>
            <a:rect l="T9" t="T10" r="T11" b="T12"/>
            <a:pathLst>
              <a:path w="528" h="96">
                <a:moveTo>
                  <a:pt x="528" y="0"/>
                </a:moveTo>
                <a:cubicBezTo>
                  <a:pt x="404" y="48"/>
                  <a:pt x="280" y="96"/>
                  <a:pt x="192" y="96"/>
                </a:cubicBezTo>
                <a:cubicBezTo>
                  <a:pt x="104" y="96"/>
                  <a:pt x="32" y="16"/>
                  <a:pt x="0" y="0"/>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535" name="Freeform 23"/>
          <p:cNvSpPr>
            <a:spLocks/>
          </p:cNvSpPr>
          <p:nvPr/>
        </p:nvSpPr>
        <p:spPr bwMode="auto">
          <a:xfrm>
            <a:off x="2743200" y="4495800"/>
            <a:ext cx="5029200" cy="609600"/>
          </a:xfrm>
          <a:custGeom>
            <a:avLst/>
            <a:gdLst>
              <a:gd name="T0" fmla="*/ 2147483647 w 1872"/>
              <a:gd name="T1" fmla="*/ 0 h 288"/>
              <a:gd name="T2" fmla="*/ 2147483647 w 1872"/>
              <a:gd name="T3" fmla="*/ 2147483647 h 288"/>
              <a:gd name="T4" fmla="*/ 0 w 1872"/>
              <a:gd name="T5" fmla="*/ 0 h 288"/>
              <a:gd name="T6" fmla="*/ 0 60000 65536"/>
              <a:gd name="T7" fmla="*/ 0 60000 65536"/>
              <a:gd name="T8" fmla="*/ 0 60000 65536"/>
              <a:gd name="T9" fmla="*/ 0 w 1872"/>
              <a:gd name="T10" fmla="*/ 0 h 288"/>
              <a:gd name="T11" fmla="*/ 1872 w 1872"/>
              <a:gd name="T12" fmla="*/ 288 h 288"/>
            </a:gdLst>
            <a:ahLst/>
            <a:cxnLst>
              <a:cxn ang="T6">
                <a:pos x="T0" y="T1"/>
              </a:cxn>
              <a:cxn ang="T7">
                <a:pos x="T2" y="T3"/>
              </a:cxn>
              <a:cxn ang="T8">
                <a:pos x="T4" y="T5"/>
              </a:cxn>
            </a:cxnLst>
            <a:rect l="T9" t="T10" r="T11" b="T12"/>
            <a:pathLst>
              <a:path w="1872" h="288">
                <a:moveTo>
                  <a:pt x="1872" y="0"/>
                </a:moveTo>
                <a:cubicBezTo>
                  <a:pt x="1452" y="144"/>
                  <a:pt x="1032" y="288"/>
                  <a:pt x="720" y="288"/>
                </a:cubicBezTo>
                <a:cubicBezTo>
                  <a:pt x="408" y="288"/>
                  <a:pt x="112" y="48"/>
                  <a:pt x="0" y="0"/>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77529" name="_s1033"/>
          <p:cNvSpPr>
            <a:spLocks noChangeArrowheads="1"/>
          </p:cNvSpPr>
          <p:nvPr/>
        </p:nvSpPr>
        <p:spPr bwMode="auto">
          <a:xfrm>
            <a:off x="7364410" y="5334000"/>
            <a:ext cx="1438273" cy="1528762"/>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defRPr/>
            </a:pPr>
            <a:endParaRPr lang="en-US" dirty="0">
              <a:solidFill>
                <a:srgbClr val="FFFF00"/>
              </a:solidFill>
              <a:latin typeface="Times New Roman" charset="0"/>
            </a:endParaRPr>
          </a:p>
          <a:p>
            <a:pPr algn="ctr">
              <a:defRPr/>
            </a:pPr>
            <a:r>
              <a:rPr lang="en-US" dirty="0">
                <a:solidFill>
                  <a:srgbClr val="FFFF00"/>
                </a:solidFill>
                <a:latin typeface="Times New Roman" charset="0"/>
              </a:rPr>
              <a:t>Atmospheric</a:t>
            </a:r>
          </a:p>
          <a:p>
            <a:pPr algn="ctr">
              <a:defRPr/>
            </a:pPr>
            <a:r>
              <a:rPr lang="en-US" dirty="0">
                <a:solidFill>
                  <a:srgbClr val="FFFF00"/>
                </a:solidFill>
                <a:latin typeface="Times New Roman" charset="0"/>
              </a:rPr>
              <a:t>Composition</a:t>
            </a:r>
          </a:p>
          <a:p>
            <a:pPr algn="ctr">
              <a:defRPr/>
            </a:pPr>
            <a:r>
              <a:rPr lang="en-US" dirty="0">
                <a:solidFill>
                  <a:srgbClr val="FFFF00"/>
                </a:solidFill>
                <a:latin typeface="Times New Roman" charset="0"/>
              </a:rPr>
              <a:t>Focus Area</a:t>
            </a:r>
          </a:p>
          <a:p>
            <a:pPr algn="ctr">
              <a:defRPr/>
            </a:pPr>
            <a:r>
              <a:rPr lang="en-US" i="1" dirty="0">
                <a:solidFill>
                  <a:srgbClr val="FFFF00"/>
                </a:solidFill>
                <a:latin typeface="Times New Roman" charset="0"/>
              </a:rPr>
              <a:t>Radiation </a:t>
            </a:r>
          </a:p>
          <a:p>
            <a:pPr algn="ctr">
              <a:defRPr/>
            </a:pPr>
            <a:r>
              <a:rPr lang="en-US" i="1" dirty="0">
                <a:solidFill>
                  <a:srgbClr val="FFFF00"/>
                </a:solidFill>
                <a:latin typeface="Times New Roman" charset="0"/>
              </a:rPr>
              <a:t>Science</a:t>
            </a:r>
          </a:p>
          <a:p>
            <a:pPr algn="ctr">
              <a:defRPr/>
            </a:pPr>
            <a:endParaRPr lang="en-US" sz="1900" dirty="0">
              <a:effectLst>
                <a:outerShdw blurRad="38100" dist="38100" dir="2700000" algn="tl">
                  <a:srgbClr val="FFFFFF"/>
                </a:outerShdw>
              </a:effectLst>
              <a:latin typeface="Times" charset="0"/>
            </a:endParaRPr>
          </a:p>
        </p:txBody>
      </p:sp>
      <p:sp>
        <p:nvSpPr>
          <p:cNvPr id="22537" name="Freeform 26"/>
          <p:cNvSpPr>
            <a:spLocks/>
          </p:cNvSpPr>
          <p:nvPr/>
        </p:nvSpPr>
        <p:spPr bwMode="auto">
          <a:xfrm>
            <a:off x="8305800" y="4419600"/>
            <a:ext cx="152400" cy="914400"/>
          </a:xfrm>
          <a:custGeom>
            <a:avLst/>
            <a:gdLst>
              <a:gd name="T0" fmla="*/ 2147483647 w 1256"/>
              <a:gd name="T1" fmla="*/ 0 h 864"/>
              <a:gd name="T2" fmla="*/ 2147483647 w 1256"/>
              <a:gd name="T3" fmla="*/ 2147483647 h 864"/>
              <a:gd name="T4" fmla="*/ 0 w 1256"/>
              <a:gd name="T5" fmla="*/ 2147483647 h 864"/>
              <a:gd name="T6" fmla="*/ 0 60000 65536"/>
              <a:gd name="T7" fmla="*/ 0 60000 65536"/>
              <a:gd name="T8" fmla="*/ 0 60000 65536"/>
              <a:gd name="T9" fmla="*/ 0 w 1256"/>
              <a:gd name="T10" fmla="*/ 0 h 864"/>
              <a:gd name="T11" fmla="*/ 1256 w 1256"/>
              <a:gd name="T12" fmla="*/ 864 h 864"/>
            </a:gdLst>
            <a:ahLst/>
            <a:cxnLst>
              <a:cxn ang="T6">
                <a:pos x="T0" y="T1"/>
              </a:cxn>
              <a:cxn ang="T7">
                <a:pos x="T2" y="T3"/>
              </a:cxn>
              <a:cxn ang="T8">
                <a:pos x="T4" y="T5"/>
              </a:cxn>
            </a:cxnLst>
            <a:rect l="T9" t="T10" r="T11" b="T12"/>
            <a:pathLst>
              <a:path w="1256" h="864">
                <a:moveTo>
                  <a:pt x="1200" y="0"/>
                </a:moveTo>
                <a:cubicBezTo>
                  <a:pt x="1228" y="192"/>
                  <a:pt x="1256" y="384"/>
                  <a:pt x="1056" y="528"/>
                </a:cubicBezTo>
                <a:cubicBezTo>
                  <a:pt x="856" y="672"/>
                  <a:pt x="176" y="808"/>
                  <a:pt x="0" y="864"/>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7" name="Title 1"/>
          <p:cNvSpPr txBox="1">
            <a:spLocks/>
          </p:cNvSpPr>
          <p:nvPr/>
        </p:nvSpPr>
        <p:spPr>
          <a:xfrm>
            <a:off x="962025" y="738187"/>
            <a:ext cx="6541670" cy="681037"/>
          </a:xfrm>
          <a:prstGeom prst="rect">
            <a:avLst/>
          </a:prstGeom>
        </p:spPr>
        <p:txBody>
          <a:bodyPr lIns="45720" tIns="0" rIns="45720" bIns="0" anchor="b">
            <a:normAutofit fontScale="97500"/>
          </a:bodyPr>
          <a:lstStyle/>
          <a:p>
            <a:pPr algn="ctr" defTabSz="914400" fontAlgn="auto">
              <a:spcAft>
                <a:spcPts val="0"/>
              </a:spcAft>
              <a:defRPr/>
            </a:pPr>
            <a:r>
              <a:rPr lang="en-US" sz="3200" b="1" cap="all" dirty="0">
                <a:ln w="500">
                  <a:solidFill>
                    <a:schemeClr val="tx2">
                      <a:shade val="20000"/>
                      <a:satMod val="120000"/>
                    </a:schemeClr>
                  </a:solidFill>
                </a:ln>
                <a:solidFill>
                  <a:srgbClr val="FFFF00"/>
                </a:solidFill>
                <a:latin typeface="+mj-lt"/>
                <a:ea typeface="+mj-ea"/>
                <a:cs typeface="+mj-cs"/>
              </a:rPr>
              <a:t>Internal </a:t>
            </a:r>
            <a:r>
              <a:rPr lang="en-US" sz="3200" b="1" cap="all" dirty="0">
                <a:ln w="500">
                  <a:solidFill>
                    <a:schemeClr val="tx2">
                      <a:shade val="20000"/>
                      <a:satMod val="120000"/>
                    </a:schemeClr>
                  </a:solidFill>
                </a:ln>
                <a:solidFill>
                  <a:srgbClr val="FFFF00"/>
                </a:solidFill>
              </a:rPr>
              <a:t>NASA </a:t>
            </a:r>
            <a:r>
              <a:rPr lang="en-US" sz="3200" b="1" cap="all" dirty="0">
                <a:ln w="500">
                  <a:solidFill>
                    <a:schemeClr val="tx2">
                      <a:shade val="20000"/>
                      <a:satMod val="120000"/>
                    </a:schemeClr>
                  </a:solidFill>
                </a:ln>
                <a:solidFill>
                  <a:srgbClr val="FFFF00"/>
                </a:solidFill>
                <a:latin typeface="+mj-lt"/>
                <a:ea typeface="+mj-ea"/>
                <a:cs typeface="+mj-cs"/>
              </a:rPr>
              <a:t>Linkages</a:t>
            </a:r>
          </a:p>
        </p:txBody>
      </p:sp>
    </p:spTree>
    <p:extLst>
      <p:ext uri="{BB962C8B-B14F-4D97-AF65-F5344CB8AC3E}">
        <p14:creationId xmlns:p14="http://schemas.microsoft.com/office/powerpoint/2010/main" val="271046529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311523" y="609599"/>
            <a:ext cx="8458200" cy="806601"/>
          </a:xfrm>
        </p:spPr>
        <p:txBody>
          <a:bodyPr/>
          <a:lstStyle/>
          <a:p>
            <a:pPr algn="ctr" eaLnBrk="1" fontAlgn="auto" hangingPunct="1">
              <a:spcAft>
                <a:spcPts val="0"/>
              </a:spcAft>
              <a:defRPr/>
            </a:pPr>
            <a:r>
              <a:rPr lang="en-US" dirty="0">
                <a:solidFill>
                  <a:srgbClr val="FFFF00"/>
                </a:solidFill>
              </a:rPr>
              <a:t>25 Years of Community Outreach</a:t>
            </a:r>
            <a:endParaRPr lang="en-US" dirty="0">
              <a:solidFill>
                <a:srgbClr val="FFFF00"/>
              </a:solidFill>
              <a:latin typeface="Calibri" charset="0"/>
              <a:ea typeface="+mj-ea"/>
              <a:cs typeface="+mj-cs"/>
            </a:endParaRPr>
          </a:p>
        </p:txBody>
      </p:sp>
      <p:sp>
        <p:nvSpPr>
          <p:cNvPr id="27651" name="Content Placeholder 2"/>
          <p:cNvSpPr>
            <a:spLocks noGrp="1"/>
          </p:cNvSpPr>
          <p:nvPr>
            <p:ph idx="1"/>
          </p:nvPr>
        </p:nvSpPr>
        <p:spPr>
          <a:xfrm>
            <a:off x="-1" y="2256587"/>
            <a:ext cx="3073487" cy="2160270"/>
          </a:xfrm>
        </p:spPr>
        <p:txBody>
          <a:bodyPr>
            <a:normAutofit fontScale="85000" lnSpcReduction="10000"/>
          </a:bodyPr>
          <a:lstStyle/>
          <a:p>
            <a:pPr eaLnBrk="1" hangingPunct="1">
              <a:buFont typeface="Arial" charset="0"/>
              <a:buNone/>
              <a:defRPr/>
            </a:pPr>
            <a:endParaRPr lang="en-US" sz="2000" dirty="0">
              <a:latin typeface="Constantia" charset="0"/>
            </a:endParaRPr>
          </a:p>
          <a:p>
            <a:pPr eaLnBrk="1" hangingPunct="1">
              <a:defRPr/>
            </a:pPr>
            <a:r>
              <a:rPr lang="en-US" sz="2000" b="1" dirty="0">
                <a:latin typeface="Constantia" charset="0"/>
              </a:rPr>
              <a:t>Quarterly e-Newsletter</a:t>
            </a:r>
          </a:p>
          <a:p>
            <a:pPr>
              <a:defRPr/>
            </a:pPr>
            <a:r>
              <a:rPr lang="en-US" sz="2200" b="1" dirty="0">
                <a:latin typeface="Constantia"/>
                <a:ea typeface="ヒラギノ角ゴ Pro W3" charset="0"/>
              </a:rPr>
              <a:t>PR, media</a:t>
            </a:r>
          </a:p>
          <a:p>
            <a:pPr>
              <a:defRPr/>
            </a:pPr>
            <a:r>
              <a:rPr lang="en-US" b="1" dirty="0">
                <a:latin typeface="Constantia" charset="0"/>
              </a:rPr>
              <a:t>Facebook, twitter, </a:t>
            </a:r>
            <a:r>
              <a:rPr lang="en-US" b="1" dirty="0" err="1">
                <a:latin typeface="Constantia" charset="0"/>
              </a:rPr>
              <a:t>linkedin</a:t>
            </a:r>
            <a:endParaRPr lang="en-US" b="1" dirty="0">
              <a:latin typeface="Constantia" charset="0"/>
            </a:endParaRPr>
          </a:p>
          <a:p>
            <a:pPr>
              <a:defRPr/>
            </a:pPr>
            <a:r>
              <a:rPr lang="en-US" b="1" dirty="0">
                <a:latin typeface="Constantia" charset="0"/>
              </a:rPr>
              <a:t>Website</a:t>
            </a:r>
          </a:p>
          <a:p>
            <a:pPr lvl="1">
              <a:defRPr/>
            </a:pPr>
            <a:r>
              <a:rPr lang="en-US" b="1" dirty="0">
                <a:latin typeface="Constantia" charset="0"/>
              </a:rPr>
              <a:t>Mapper </a:t>
            </a:r>
            <a:endParaRPr lang="en-US" dirty="0">
              <a:latin typeface="Constantia" charset="0"/>
            </a:endParaRPr>
          </a:p>
          <a:p>
            <a:pPr eaLnBrk="1" hangingPunct="1">
              <a:buFont typeface="Arial" charset="0"/>
              <a:buNone/>
              <a:defRPr/>
            </a:pPr>
            <a:endParaRPr lang="en-US" sz="2000" dirty="0">
              <a:latin typeface="Constantia" charset="0"/>
            </a:endParaRPr>
          </a:p>
          <a:p>
            <a:pPr eaLnBrk="1" hangingPunct="1">
              <a:defRPr/>
            </a:pPr>
            <a:endParaRPr lang="en-US" sz="2000" dirty="0">
              <a:latin typeface="Constantia" charset="0"/>
            </a:endParaRPr>
          </a:p>
        </p:txBody>
      </p:sp>
      <p:sp>
        <p:nvSpPr>
          <p:cNvPr id="4" name="Rectangle 3">
            <a:extLst>
              <a:ext uri="{FF2B5EF4-FFF2-40B4-BE49-F238E27FC236}">
                <a16:creationId xmlns:a16="http://schemas.microsoft.com/office/drawing/2014/main" id="{46D14A44-FE86-554B-B27F-054E7103E309}"/>
              </a:ext>
            </a:extLst>
          </p:cNvPr>
          <p:cNvSpPr/>
          <p:nvPr/>
        </p:nvSpPr>
        <p:spPr>
          <a:xfrm>
            <a:off x="4447607" y="3244334"/>
            <a:ext cx="248786" cy="369332"/>
          </a:xfrm>
          <a:prstGeom prst="rect">
            <a:avLst/>
          </a:prstGeom>
        </p:spPr>
        <p:txBody>
          <a:bodyPr wrap="none">
            <a:spAutoFit/>
          </a:bodyPr>
          <a:lstStyle/>
          <a:p>
            <a:r>
              <a:rPr lang="en-US" dirty="0">
                <a:solidFill>
                  <a:srgbClr val="000000"/>
                </a:solidFill>
              </a:rPr>
              <a:t> </a:t>
            </a:r>
            <a:endParaRPr lang="en-US" dirty="0"/>
          </a:p>
        </p:txBody>
      </p:sp>
      <p:sp>
        <p:nvSpPr>
          <p:cNvPr id="11" name="Rectangle 10">
            <a:extLst>
              <a:ext uri="{FF2B5EF4-FFF2-40B4-BE49-F238E27FC236}">
                <a16:creationId xmlns:a16="http://schemas.microsoft.com/office/drawing/2014/main" id="{4F354130-C009-4642-A808-D2371DEAE8DB}"/>
              </a:ext>
            </a:extLst>
          </p:cNvPr>
          <p:cNvSpPr/>
          <p:nvPr/>
        </p:nvSpPr>
        <p:spPr>
          <a:xfrm>
            <a:off x="3168542" y="2652117"/>
            <a:ext cx="2558129" cy="1538883"/>
          </a:xfrm>
          <a:prstGeom prst="rect">
            <a:avLst/>
          </a:prstGeom>
        </p:spPr>
        <p:txBody>
          <a:bodyPr wrap="square">
            <a:spAutoFit/>
          </a:bodyPr>
          <a:lstStyle/>
          <a:p>
            <a:pPr>
              <a:defRPr/>
            </a:pPr>
            <a:r>
              <a:rPr lang="en-US" sz="1600" b="1" dirty="0">
                <a:latin typeface="Constantia" charset="0"/>
              </a:rPr>
              <a:t>LCLUC Webinars</a:t>
            </a:r>
            <a:endParaRPr lang="en-US" sz="1400" b="1" dirty="0">
              <a:latin typeface="Constantia" charset="0"/>
            </a:endParaRPr>
          </a:p>
          <a:p>
            <a:pPr marL="285750" indent="-285750">
              <a:buFont typeface="Arial" panose="020B0604020202020204" pitchFamily="34" charset="0"/>
              <a:buChar char="•"/>
              <a:defRPr/>
            </a:pPr>
            <a:r>
              <a:rPr lang="en-US" sz="1400" dirty="0"/>
              <a:t>About 100 presentations</a:t>
            </a:r>
            <a:endParaRPr lang="en-US" sz="1400" dirty="0">
              <a:highlight>
                <a:srgbClr val="FFFF00"/>
              </a:highlight>
            </a:endParaRPr>
          </a:p>
          <a:p>
            <a:pPr marL="285750" indent="-285750">
              <a:buFont typeface="Arial" panose="020B0604020202020204" pitchFamily="34" charset="0"/>
              <a:buChar char="•"/>
              <a:defRPr/>
            </a:pPr>
            <a:r>
              <a:rPr lang="en-US" sz="1600" dirty="0">
                <a:latin typeface="Constantia" charset="0"/>
              </a:rPr>
              <a:t>Started in 2014</a:t>
            </a:r>
          </a:p>
          <a:p>
            <a:pPr marL="285750" indent="-285750">
              <a:buFont typeface="Arial" panose="020B0604020202020204" pitchFamily="34" charset="0"/>
              <a:buChar char="•"/>
              <a:defRPr/>
            </a:pPr>
            <a:r>
              <a:rPr lang="en-US" sz="1600" dirty="0">
                <a:latin typeface="Constantia" charset="0"/>
              </a:rPr>
              <a:t>Total: </a:t>
            </a:r>
            <a:r>
              <a:rPr lang="en-US" sz="1600" dirty="0">
                <a:highlight>
                  <a:srgbClr val="FFFF00"/>
                </a:highlight>
                <a:latin typeface="Constantia" charset="0"/>
              </a:rPr>
              <a:t>18 series</a:t>
            </a:r>
          </a:p>
          <a:p>
            <a:pPr marL="285750" indent="-285750">
              <a:buFont typeface="Arial" panose="020B0604020202020204" pitchFamily="34" charset="0"/>
              <a:buChar char="•"/>
              <a:defRPr/>
            </a:pPr>
            <a:r>
              <a:rPr lang="en-US" sz="1600" dirty="0">
                <a:latin typeface="Constantia" charset="0"/>
              </a:rPr>
              <a:t>Intensified in 2020</a:t>
            </a:r>
          </a:p>
          <a:p>
            <a:pPr marL="285750" indent="-285750">
              <a:buFont typeface="Arial" panose="020B0604020202020204" pitchFamily="34" charset="0"/>
              <a:buChar char="•"/>
              <a:defRPr/>
            </a:pPr>
            <a:r>
              <a:rPr lang="en-US" sz="1600" dirty="0">
                <a:latin typeface="Constantia" charset="0"/>
              </a:rPr>
              <a:t>Topical or regional</a:t>
            </a:r>
          </a:p>
        </p:txBody>
      </p:sp>
      <p:pic>
        <p:nvPicPr>
          <p:cNvPr id="24" name="Picture 23">
            <a:extLst>
              <a:ext uri="{FF2B5EF4-FFF2-40B4-BE49-F238E27FC236}">
                <a16:creationId xmlns:a16="http://schemas.microsoft.com/office/drawing/2014/main" id="{576B1BF0-F5ED-33B5-D5BA-44FA01B962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4531901"/>
            <a:ext cx="6303477" cy="2160270"/>
          </a:xfrm>
          <a:prstGeom prst="rect">
            <a:avLst/>
          </a:prstGeom>
        </p:spPr>
      </p:pic>
      <p:sp>
        <p:nvSpPr>
          <p:cNvPr id="25" name="TextBox 24">
            <a:extLst>
              <a:ext uri="{FF2B5EF4-FFF2-40B4-BE49-F238E27FC236}">
                <a16:creationId xmlns:a16="http://schemas.microsoft.com/office/drawing/2014/main" id="{81B49F39-F782-CA28-962C-6267C88FA5EA}"/>
              </a:ext>
            </a:extLst>
          </p:cNvPr>
          <p:cNvSpPr txBox="1"/>
          <p:nvPr/>
        </p:nvSpPr>
        <p:spPr>
          <a:xfrm>
            <a:off x="2057400" y="4132744"/>
            <a:ext cx="4861098" cy="276999"/>
          </a:xfrm>
          <a:prstGeom prst="rect">
            <a:avLst/>
          </a:prstGeom>
          <a:noFill/>
        </p:spPr>
        <p:txBody>
          <a:bodyPr wrap="square" rtlCol="0">
            <a:spAutoFit/>
          </a:bodyPr>
          <a:lstStyle/>
          <a:p>
            <a:r>
              <a:rPr lang="en-US" sz="1200" b="1" dirty="0"/>
              <a:t>Close to 2000 individual participants from </a:t>
            </a:r>
            <a:r>
              <a:rPr lang="en-US" sz="1200" b="1" dirty="0">
                <a:highlight>
                  <a:srgbClr val="FFFF00"/>
                </a:highlight>
              </a:rPr>
              <a:t>about 120 countries</a:t>
            </a:r>
          </a:p>
        </p:txBody>
      </p:sp>
      <p:pic>
        <p:nvPicPr>
          <p:cNvPr id="3" name="Picture 2" descr="A picture containing text, grass, sign&#10;&#10;Description automatically generated">
            <a:extLst>
              <a:ext uri="{FF2B5EF4-FFF2-40B4-BE49-F238E27FC236}">
                <a16:creationId xmlns:a16="http://schemas.microsoft.com/office/drawing/2014/main" id="{01BE9525-A81E-CE23-33F7-331859AC87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18498" y="4587553"/>
            <a:ext cx="2216642" cy="1069771"/>
          </a:xfrm>
          <a:prstGeom prst="rect">
            <a:avLst/>
          </a:prstGeom>
        </p:spPr>
      </p:pic>
      <p:pic>
        <p:nvPicPr>
          <p:cNvPr id="10" name="Picture 9" descr="Text&#10;&#10;Description automatically generated">
            <a:extLst>
              <a:ext uri="{FF2B5EF4-FFF2-40B4-BE49-F238E27FC236}">
                <a16:creationId xmlns:a16="http://schemas.microsoft.com/office/drawing/2014/main" id="{BBFF4202-6D12-E514-B078-44BE66664E8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48258" y="3264894"/>
            <a:ext cx="2116029" cy="1307865"/>
          </a:xfrm>
          <a:prstGeom prst="rect">
            <a:avLst/>
          </a:prstGeom>
        </p:spPr>
      </p:pic>
      <p:pic>
        <p:nvPicPr>
          <p:cNvPr id="20" name="Picture 19" descr="Text&#10;&#10;Description automatically generated">
            <a:extLst>
              <a:ext uri="{FF2B5EF4-FFF2-40B4-BE49-F238E27FC236}">
                <a16:creationId xmlns:a16="http://schemas.microsoft.com/office/drawing/2014/main" id="{53181F44-2504-9204-69E4-C12AAC5DF5C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18498" y="5660309"/>
            <a:ext cx="2254091" cy="1125424"/>
          </a:xfrm>
          <a:prstGeom prst="rect">
            <a:avLst/>
          </a:prstGeom>
        </p:spPr>
      </p:pic>
      <p:pic>
        <p:nvPicPr>
          <p:cNvPr id="22" name="Picture 21" descr="Text&#10;&#10;Description automatically generated">
            <a:extLst>
              <a:ext uri="{FF2B5EF4-FFF2-40B4-BE49-F238E27FC236}">
                <a16:creationId xmlns:a16="http://schemas.microsoft.com/office/drawing/2014/main" id="{07DCC75C-5698-18DE-A405-813900C95F1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39763" y="2045618"/>
            <a:ext cx="2119044" cy="1186913"/>
          </a:xfrm>
          <a:prstGeom prst="rect">
            <a:avLst/>
          </a:prstGeom>
        </p:spPr>
      </p:pic>
      <p:sp>
        <p:nvSpPr>
          <p:cNvPr id="23" name="Rectangle 22">
            <a:extLst>
              <a:ext uri="{FF2B5EF4-FFF2-40B4-BE49-F238E27FC236}">
                <a16:creationId xmlns:a16="http://schemas.microsoft.com/office/drawing/2014/main" id="{7C9F478D-CC58-E08A-747D-2ABC40F0EAB0}"/>
              </a:ext>
            </a:extLst>
          </p:cNvPr>
          <p:cNvSpPr/>
          <p:nvPr/>
        </p:nvSpPr>
        <p:spPr>
          <a:xfrm>
            <a:off x="4286578" y="2105506"/>
            <a:ext cx="2558129" cy="646331"/>
          </a:xfrm>
          <a:prstGeom prst="rect">
            <a:avLst/>
          </a:prstGeom>
        </p:spPr>
        <p:txBody>
          <a:bodyPr wrap="square">
            <a:spAutoFit/>
          </a:bodyPr>
          <a:lstStyle/>
          <a:p>
            <a:pPr lvl="1" eaLnBrk="1" hangingPunct="1">
              <a:defRPr/>
            </a:pPr>
            <a:r>
              <a:rPr lang="en-US" dirty="0">
                <a:latin typeface="Constantia" charset="0"/>
              </a:rPr>
              <a:t>LCLUC Webinars series 2023 </a:t>
            </a:r>
          </a:p>
        </p:txBody>
      </p:sp>
      <p:cxnSp>
        <p:nvCxnSpPr>
          <p:cNvPr id="27" name="Straight Connector 26">
            <a:extLst>
              <a:ext uri="{FF2B5EF4-FFF2-40B4-BE49-F238E27FC236}">
                <a16:creationId xmlns:a16="http://schemas.microsoft.com/office/drawing/2014/main" id="{C9C1A0B4-9854-BA91-3E8B-1270A7BD8286}"/>
              </a:ext>
            </a:extLst>
          </p:cNvPr>
          <p:cNvCxnSpPr>
            <a:cxnSpLocks/>
          </p:cNvCxnSpPr>
          <p:nvPr/>
        </p:nvCxnSpPr>
        <p:spPr>
          <a:xfrm>
            <a:off x="5943600" y="2639074"/>
            <a:ext cx="838200" cy="0"/>
          </a:xfrm>
          <a:prstGeom prst="line">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6481729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73CAD-737E-4A4A-8164-E9D7D471F71B}"/>
              </a:ext>
            </a:extLst>
          </p:cNvPr>
          <p:cNvSpPr>
            <a:spLocks noGrp="1"/>
          </p:cNvSpPr>
          <p:nvPr>
            <p:ph type="title"/>
          </p:nvPr>
        </p:nvSpPr>
        <p:spPr>
          <a:xfrm>
            <a:off x="1254427" y="1091714"/>
            <a:ext cx="6343672" cy="709865"/>
          </a:xfrm>
        </p:spPr>
        <p:txBody>
          <a:bodyPr/>
          <a:lstStyle/>
          <a:p>
            <a:pPr algn="ctr"/>
            <a:r>
              <a:rPr lang="en-US" dirty="0">
                <a:solidFill>
                  <a:srgbClr val="FFFF00"/>
                </a:solidFill>
              </a:rPr>
              <a:t>25 Years Supporting </a:t>
            </a:r>
            <a:br>
              <a:rPr lang="en-US" dirty="0">
                <a:solidFill>
                  <a:srgbClr val="FFFF00"/>
                </a:solidFill>
              </a:rPr>
            </a:br>
            <a:r>
              <a:rPr lang="en-US" dirty="0">
                <a:solidFill>
                  <a:srgbClr val="FFFF00"/>
                </a:solidFill>
              </a:rPr>
              <a:t>Early Career Scientists</a:t>
            </a:r>
            <a:br>
              <a:rPr lang="en-US" dirty="0">
                <a:solidFill>
                  <a:srgbClr val="FFFF00"/>
                </a:solidFill>
              </a:rPr>
            </a:br>
            <a:endParaRPr lang="en-US" dirty="0">
              <a:solidFill>
                <a:srgbClr val="FFFF00"/>
              </a:solidFill>
            </a:endParaRPr>
          </a:p>
        </p:txBody>
      </p:sp>
      <p:sp>
        <p:nvSpPr>
          <p:cNvPr id="3" name="Content Placeholder 2">
            <a:extLst>
              <a:ext uri="{FF2B5EF4-FFF2-40B4-BE49-F238E27FC236}">
                <a16:creationId xmlns:a16="http://schemas.microsoft.com/office/drawing/2014/main" id="{526C5AD6-BE31-DE44-A39E-1FBE5CDA8E92}"/>
              </a:ext>
            </a:extLst>
          </p:cNvPr>
          <p:cNvSpPr>
            <a:spLocks noGrp="1"/>
          </p:cNvSpPr>
          <p:nvPr>
            <p:ph idx="1"/>
          </p:nvPr>
        </p:nvSpPr>
        <p:spPr>
          <a:xfrm>
            <a:off x="255482" y="2133600"/>
            <a:ext cx="6450117" cy="2979750"/>
          </a:xfrm>
        </p:spPr>
        <p:txBody>
          <a:bodyPr>
            <a:noAutofit/>
          </a:bodyPr>
          <a:lstStyle/>
          <a:p>
            <a:r>
              <a:rPr lang="en-US" sz="1600" b="1" dirty="0"/>
              <a:t>Students through Student Fellowships </a:t>
            </a:r>
            <a:r>
              <a:rPr lang="en-US" sz="1600" b="1" dirty="0">
                <a:sym typeface="Wingdings" pitchFamily="2" charset="2"/>
              </a:rPr>
              <a:t></a:t>
            </a:r>
            <a:r>
              <a:rPr lang="en-US" sz="1600" b="1" dirty="0"/>
              <a:t> FINESST calls</a:t>
            </a:r>
          </a:p>
          <a:p>
            <a:r>
              <a:rPr lang="en-US" sz="1600" b="1" dirty="0"/>
              <a:t>New Investigator Program (NIP) calls</a:t>
            </a:r>
          </a:p>
          <a:p>
            <a:r>
              <a:rPr lang="en-US" sz="1600" b="1" dirty="0"/>
              <a:t>LCLUC special calls to bring in young talents to the Program</a:t>
            </a:r>
          </a:p>
          <a:p>
            <a:pPr lvl="1"/>
            <a:r>
              <a:rPr lang="en-US" sz="1400" dirty="0"/>
              <a:t>LCLUC-11 (10 selections)</a:t>
            </a:r>
          </a:p>
          <a:p>
            <a:pPr lvl="1"/>
            <a:r>
              <a:rPr lang="en-US" sz="1400" dirty="0"/>
              <a:t>LCLUC-19 (9 selections)</a:t>
            </a:r>
          </a:p>
          <a:p>
            <a:pPr lvl="1"/>
            <a:r>
              <a:rPr lang="en-US" sz="1400" dirty="0"/>
              <a:t>LCLUC-21 (8 selections)</a:t>
            </a:r>
          </a:p>
          <a:p>
            <a:r>
              <a:rPr lang="en-US" sz="1600" b="1" dirty="0"/>
              <a:t>NASA-Michigan State U. project to support students’ participation in IALE conferences</a:t>
            </a:r>
          </a:p>
        </p:txBody>
      </p:sp>
      <p:pic>
        <p:nvPicPr>
          <p:cNvPr id="4" name="Picture 2" descr="IALE-2004-Las Vegas.jpg">
            <a:extLst>
              <a:ext uri="{FF2B5EF4-FFF2-40B4-BE49-F238E27FC236}">
                <a16:creationId xmlns:a16="http://schemas.microsoft.com/office/drawing/2014/main" id="{8535F66C-47F0-EE43-B746-54A3129F8E2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67344" y="5113350"/>
            <a:ext cx="4176656" cy="181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1" descr="100_0349.JPG">
            <a:extLst>
              <a:ext uri="{FF2B5EF4-FFF2-40B4-BE49-F238E27FC236}">
                <a16:creationId xmlns:a16="http://schemas.microsoft.com/office/drawing/2014/main" id="{1A757541-FBC2-6248-A610-76CA2A8F5A2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5113350"/>
            <a:ext cx="2435038" cy="18262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a:extLst>
              <a:ext uri="{FF2B5EF4-FFF2-40B4-BE49-F238E27FC236}">
                <a16:creationId xmlns:a16="http://schemas.microsoft.com/office/drawing/2014/main" id="{E1428DA0-6A8B-C047-81DB-3234F488ABD0}"/>
              </a:ext>
            </a:extLst>
          </p:cNvPr>
          <p:cNvSpPr/>
          <p:nvPr/>
        </p:nvSpPr>
        <p:spPr>
          <a:xfrm>
            <a:off x="5869148" y="4050789"/>
            <a:ext cx="3352800" cy="938719"/>
          </a:xfrm>
          <a:prstGeom prst="rect">
            <a:avLst/>
          </a:prstGeom>
        </p:spPr>
        <p:txBody>
          <a:bodyPr wrap="square">
            <a:spAutoFit/>
          </a:bodyPr>
          <a:lstStyle/>
          <a:p>
            <a:pPr marL="171450" indent="-171450">
              <a:buFont typeface="Arial" panose="020B0604020202020204" pitchFamily="34" charset="0"/>
              <a:buChar char="•"/>
            </a:pPr>
            <a:r>
              <a:rPr lang="en-US" sz="1100" dirty="0">
                <a:latin typeface="Open Sans, sans-serif, Arial, Helvetica"/>
              </a:rPr>
              <a:t>International Association for Landscape Ecology (IALE) is the worldwide organization for landscape ecologists</a:t>
            </a:r>
          </a:p>
          <a:p>
            <a:pPr marL="171450" indent="-171450">
              <a:buFont typeface="Arial" panose="020B0604020202020204" pitchFamily="34" charset="0"/>
              <a:buChar char="•"/>
            </a:pPr>
            <a:r>
              <a:rPr lang="en-US" sz="1100" dirty="0">
                <a:latin typeface="Open Sans, sans-serif, Arial, Helvetica"/>
              </a:rPr>
              <a:t>Primary mission is to promote global collaborations</a:t>
            </a:r>
            <a:endParaRPr lang="en-US" sz="1100" dirty="0"/>
          </a:p>
        </p:txBody>
      </p:sp>
      <p:sp>
        <p:nvSpPr>
          <p:cNvPr id="7" name="TextBox 6">
            <a:extLst>
              <a:ext uri="{FF2B5EF4-FFF2-40B4-BE49-F238E27FC236}">
                <a16:creationId xmlns:a16="http://schemas.microsoft.com/office/drawing/2014/main" id="{1E76332E-03B5-654E-BB04-71B31A4D3741}"/>
              </a:ext>
            </a:extLst>
          </p:cNvPr>
          <p:cNvSpPr txBox="1"/>
          <p:nvPr/>
        </p:nvSpPr>
        <p:spPr>
          <a:xfrm>
            <a:off x="381000" y="6172200"/>
            <a:ext cx="1752600" cy="523220"/>
          </a:xfrm>
          <a:prstGeom prst="rect">
            <a:avLst/>
          </a:prstGeom>
          <a:noFill/>
        </p:spPr>
        <p:txBody>
          <a:bodyPr wrap="square" rtlCol="0">
            <a:spAutoFit/>
          </a:bodyPr>
          <a:lstStyle/>
          <a:p>
            <a:r>
              <a:rPr lang="en-US" sz="1400" dirty="0"/>
              <a:t>Jack Liu, Michigan State U.</a:t>
            </a:r>
          </a:p>
        </p:txBody>
      </p:sp>
      <p:pic>
        <p:nvPicPr>
          <p:cNvPr id="8" name="Picture 7">
            <a:extLst>
              <a:ext uri="{FF2B5EF4-FFF2-40B4-BE49-F238E27FC236}">
                <a16:creationId xmlns:a16="http://schemas.microsoft.com/office/drawing/2014/main" id="{443EC26F-85EC-5E4F-BD6F-B744E5D504FB}"/>
              </a:ext>
            </a:extLst>
          </p:cNvPr>
          <p:cNvPicPr>
            <a:picLocks noChangeAspect="1"/>
          </p:cNvPicPr>
          <p:nvPr/>
        </p:nvPicPr>
        <p:blipFill>
          <a:blip r:embed="rId4"/>
          <a:stretch>
            <a:fillRect/>
          </a:stretch>
        </p:blipFill>
        <p:spPr>
          <a:xfrm>
            <a:off x="6705600" y="2097505"/>
            <a:ext cx="1422400" cy="1422400"/>
          </a:xfrm>
          <a:prstGeom prst="rect">
            <a:avLst/>
          </a:prstGeom>
        </p:spPr>
      </p:pic>
      <p:sp>
        <p:nvSpPr>
          <p:cNvPr id="9" name="Rectangle 8">
            <a:extLst>
              <a:ext uri="{FF2B5EF4-FFF2-40B4-BE49-F238E27FC236}">
                <a16:creationId xmlns:a16="http://schemas.microsoft.com/office/drawing/2014/main" id="{E75652AD-C3C2-FE4B-8E1B-18D1DB0229B0}"/>
              </a:ext>
            </a:extLst>
          </p:cNvPr>
          <p:cNvSpPr/>
          <p:nvPr/>
        </p:nvSpPr>
        <p:spPr>
          <a:xfrm>
            <a:off x="6434889" y="3507508"/>
            <a:ext cx="2023311" cy="276999"/>
          </a:xfrm>
          <a:prstGeom prst="rect">
            <a:avLst/>
          </a:prstGeom>
        </p:spPr>
        <p:txBody>
          <a:bodyPr wrap="none">
            <a:spAutoFit/>
          </a:bodyPr>
          <a:lstStyle/>
          <a:p>
            <a:r>
              <a:rPr lang="en-US" sz="1200" dirty="0"/>
              <a:t>Allison </a:t>
            </a:r>
            <a:r>
              <a:rPr lang="en-US" sz="1200" dirty="0" err="1"/>
              <a:t>Leidner</a:t>
            </a:r>
            <a:r>
              <a:rPr lang="en-US" sz="1200" dirty="0"/>
              <a:t>, NASA HQ</a:t>
            </a:r>
          </a:p>
        </p:txBody>
      </p:sp>
    </p:spTree>
    <p:extLst>
      <p:ext uri="{BB962C8B-B14F-4D97-AF65-F5344CB8AC3E}">
        <p14:creationId xmlns:p14="http://schemas.microsoft.com/office/powerpoint/2010/main" val="9527526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9AD3C-A706-5D49-A64A-5CF4974A2041}"/>
              </a:ext>
            </a:extLst>
          </p:cNvPr>
          <p:cNvSpPr>
            <a:spLocks noGrp="1"/>
          </p:cNvSpPr>
          <p:nvPr>
            <p:ph type="title"/>
          </p:nvPr>
        </p:nvSpPr>
        <p:spPr>
          <a:xfrm>
            <a:off x="1295400" y="876224"/>
            <a:ext cx="6343672" cy="901702"/>
          </a:xfrm>
        </p:spPr>
        <p:txBody>
          <a:bodyPr/>
          <a:lstStyle/>
          <a:p>
            <a:pPr algn="ctr"/>
            <a:r>
              <a:rPr lang="en-US" dirty="0">
                <a:solidFill>
                  <a:srgbClr val="FFFF00"/>
                </a:solidFill>
              </a:rPr>
              <a:t>25 years of International LCLUC </a:t>
            </a:r>
            <a:br>
              <a:rPr lang="en-US" dirty="0">
                <a:solidFill>
                  <a:srgbClr val="FFFF00"/>
                </a:solidFill>
              </a:rPr>
            </a:br>
            <a:r>
              <a:rPr lang="en-US" dirty="0">
                <a:solidFill>
                  <a:srgbClr val="FFFF00"/>
                </a:solidFill>
              </a:rPr>
              <a:t>Capacity Building</a:t>
            </a:r>
          </a:p>
        </p:txBody>
      </p:sp>
      <p:sp>
        <p:nvSpPr>
          <p:cNvPr id="3" name="Content Placeholder 2">
            <a:extLst>
              <a:ext uri="{FF2B5EF4-FFF2-40B4-BE49-F238E27FC236}">
                <a16:creationId xmlns:a16="http://schemas.microsoft.com/office/drawing/2014/main" id="{C67D26F3-3118-7F4E-AE49-6CED2EDE6618}"/>
              </a:ext>
            </a:extLst>
          </p:cNvPr>
          <p:cNvSpPr>
            <a:spLocks noGrp="1"/>
          </p:cNvSpPr>
          <p:nvPr>
            <p:ph idx="1"/>
          </p:nvPr>
        </p:nvSpPr>
        <p:spPr>
          <a:xfrm>
            <a:off x="-58850" y="2176451"/>
            <a:ext cx="7505829" cy="4452949"/>
          </a:xfrm>
        </p:spPr>
        <p:txBody>
          <a:bodyPr>
            <a:normAutofit/>
          </a:bodyPr>
          <a:lstStyle/>
          <a:p>
            <a:r>
              <a:rPr lang="en-US" sz="1600" dirty="0"/>
              <a:t>Trainings in conjunction with regional LCLUC meetings since 2009</a:t>
            </a:r>
          </a:p>
          <a:p>
            <a:pPr lvl="2"/>
            <a:r>
              <a:rPr lang="en-US" b="1" dirty="0">
                <a:sym typeface="Wingdings" pitchFamily="2" charset="2"/>
              </a:rPr>
              <a:t>NASA-ESA Trans-Atlantic Training (TAT)</a:t>
            </a:r>
            <a:r>
              <a:rPr lang="en-US" dirty="0">
                <a:sym typeface="Wingdings" pitchFamily="2" charset="2"/>
              </a:rPr>
              <a:t> for students in Eastern Europe</a:t>
            </a:r>
          </a:p>
          <a:p>
            <a:pPr marL="402336" lvl="1" indent="0">
              <a:buNone/>
            </a:pPr>
            <a:endParaRPr lang="en-US" dirty="0">
              <a:sym typeface="Wingdings" pitchFamily="2" charset="2"/>
            </a:endParaRPr>
          </a:p>
          <a:p>
            <a:pPr marL="402336" lvl="1" indent="0">
              <a:buNone/>
            </a:pPr>
            <a:endParaRPr lang="en-US" dirty="0"/>
          </a:p>
          <a:p>
            <a:pPr lvl="1"/>
            <a:endParaRPr lang="en-US" dirty="0"/>
          </a:p>
          <a:p>
            <a:pPr lvl="1"/>
            <a:endParaRPr lang="en-US" dirty="0"/>
          </a:p>
          <a:p>
            <a:pPr lvl="1"/>
            <a:endParaRPr lang="en-US" dirty="0"/>
          </a:p>
          <a:p>
            <a:pPr lvl="1"/>
            <a:r>
              <a:rPr lang="en-US" b="1" dirty="0"/>
              <a:t>SARI Trainings in South/SE Asia</a:t>
            </a:r>
          </a:p>
          <a:p>
            <a:pPr lvl="3"/>
            <a:r>
              <a:rPr lang="en-US" dirty="0"/>
              <a:t>In collaboration with SERVIR Hubs in Asia</a:t>
            </a:r>
          </a:p>
          <a:p>
            <a:pPr lvl="3"/>
            <a:r>
              <a:rPr lang="en-US" dirty="0"/>
              <a:t>In collaboration with JAXA, GISTDA</a:t>
            </a:r>
          </a:p>
        </p:txBody>
      </p:sp>
      <p:pic>
        <p:nvPicPr>
          <p:cNvPr id="18" name="Picture 17">
            <a:extLst>
              <a:ext uri="{FF2B5EF4-FFF2-40B4-BE49-F238E27FC236}">
                <a16:creationId xmlns:a16="http://schemas.microsoft.com/office/drawing/2014/main" id="{6E8B60A7-6F14-C142-B585-8878B7B2B8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57387" y="4301629"/>
            <a:ext cx="3946251" cy="2484237"/>
          </a:xfrm>
          <a:prstGeom prst="rect">
            <a:avLst/>
          </a:prstGeom>
        </p:spPr>
      </p:pic>
      <p:sp>
        <p:nvSpPr>
          <p:cNvPr id="4" name="Rectangle 3">
            <a:extLst>
              <a:ext uri="{FF2B5EF4-FFF2-40B4-BE49-F238E27FC236}">
                <a16:creationId xmlns:a16="http://schemas.microsoft.com/office/drawing/2014/main" id="{F3298EB0-A98C-7042-B86B-3373C6E6C476}"/>
              </a:ext>
            </a:extLst>
          </p:cNvPr>
          <p:cNvSpPr/>
          <p:nvPr/>
        </p:nvSpPr>
        <p:spPr>
          <a:xfrm>
            <a:off x="1607041" y="2939343"/>
            <a:ext cx="4572000" cy="276999"/>
          </a:xfrm>
          <a:prstGeom prst="rect">
            <a:avLst/>
          </a:prstGeom>
        </p:spPr>
        <p:txBody>
          <a:bodyPr>
            <a:spAutoFit/>
          </a:bodyPr>
          <a:lstStyle/>
          <a:p>
            <a:r>
              <a:rPr lang="en-US" sz="1200" b="1" dirty="0"/>
              <a:t>Promoting NASA data, data products and RS methods</a:t>
            </a:r>
          </a:p>
        </p:txBody>
      </p:sp>
      <p:pic>
        <p:nvPicPr>
          <p:cNvPr id="11" name="Picture 10">
            <a:extLst>
              <a:ext uri="{FF2B5EF4-FFF2-40B4-BE49-F238E27FC236}">
                <a16:creationId xmlns:a16="http://schemas.microsoft.com/office/drawing/2014/main" id="{C2A0C9F8-B6B0-904F-9375-FB6893B6DD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187" y="3611751"/>
            <a:ext cx="962654" cy="1103350"/>
          </a:xfrm>
          <a:prstGeom prst="rect">
            <a:avLst/>
          </a:prstGeom>
        </p:spPr>
      </p:pic>
      <p:sp>
        <p:nvSpPr>
          <p:cNvPr id="12" name="TextBox 11">
            <a:extLst>
              <a:ext uri="{FF2B5EF4-FFF2-40B4-BE49-F238E27FC236}">
                <a16:creationId xmlns:a16="http://schemas.microsoft.com/office/drawing/2014/main" id="{5648457A-349E-3347-837D-41177F6038B1}"/>
              </a:ext>
            </a:extLst>
          </p:cNvPr>
          <p:cNvSpPr txBox="1"/>
          <p:nvPr/>
        </p:nvSpPr>
        <p:spPr>
          <a:xfrm>
            <a:off x="-13022" y="3368791"/>
            <a:ext cx="1676401" cy="276999"/>
          </a:xfrm>
          <a:prstGeom prst="rect">
            <a:avLst/>
          </a:prstGeom>
          <a:noFill/>
        </p:spPr>
        <p:txBody>
          <a:bodyPr wrap="square" rtlCol="0">
            <a:spAutoFit/>
          </a:bodyPr>
          <a:lstStyle/>
          <a:p>
            <a:r>
              <a:rPr lang="en-US" sz="1200" dirty="0"/>
              <a:t>Francesco </a:t>
            </a:r>
            <a:r>
              <a:rPr lang="en-US" sz="1200" dirty="0" err="1"/>
              <a:t>Sarti</a:t>
            </a:r>
            <a:r>
              <a:rPr lang="en-US" sz="1200" dirty="0"/>
              <a:t>, ESA</a:t>
            </a:r>
          </a:p>
        </p:txBody>
      </p:sp>
      <p:sp>
        <p:nvSpPr>
          <p:cNvPr id="13" name="Rectangle 12">
            <a:extLst>
              <a:ext uri="{FF2B5EF4-FFF2-40B4-BE49-F238E27FC236}">
                <a16:creationId xmlns:a16="http://schemas.microsoft.com/office/drawing/2014/main" id="{5A865E28-E45F-0E45-970D-D780C1E8D7E6}"/>
              </a:ext>
            </a:extLst>
          </p:cNvPr>
          <p:cNvSpPr/>
          <p:nvPr/>
        </p:nvSpPr>
        <p:spPr>
          <a:xfrm>
            <a:off x="1021348" y="3207475"/>
            <a:ext cx="3242554" cy="307777"/>
          </a:xfrm>
          <a:prstGeom prst="rect">
            <a:avLst/>
          </a:prstGeom>
        </p:spPr>
        <p:txBody>
          <a:bodyPr wrap="none">
            <a:spAutoFit/>
          </a:bodyPr>
          <a:lstStyle/>
          <a:p>
            <a:pPr marL="402336" lvl="1" indent="0">
              <a:buNone/>
            </a:pPr>
            <a:r>
              <a:rPr lang="en-US" sz="1400" dirty="0">
                <a:sym typeface="Wingdings" pitchFamily="2" charset="2"/>
              </a:rPr>
              <a:t>Annual TAT sessions since 2013 </a:t>
            </a:r>
          </a:p>
        </p:txBody>
      </p:sp>
      <p:pic>
        <p:nvPicPr>
          <p:cNvPr id="26" name="Content Placeholder 3">
            <a:extLst>
              <a:ext uri="{FF2B5EF4-FFF2-40B4-BE49-F238E27FC236}">
                <a16:creationId xmlns:a16="http://schemas.microsoft.com/office/drawing/2014/main" id="{8D31048C-4367-FD47-89B5-B6075EAD0DE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76540" y="4270431"/>
            <a:ext cx="1922461" cy="2563282"/>
          </a:xfrm>
          <a:prstGeom prst="rect">
            <a:avLst/>
          </a:prstGeom>
        </p:spPr>
      </p:pic>
      <p:pic>
        <p:nvPicPr>
          <p:cNvPr id="27" name="Picture 26" descr="A person speaking into a microphone&#10;&#10;Description automatically generated">
            <a:extLst>
              <a:ext uri="{FF2B5EF4-FFF2-40B4-BE49-F238E27FC236}">
                <a16:creationId xmlns:a16="http://schemas.microsoft.com/office/drawing/2014/main" id="{2EABC68F-DEB7-C74B-B061-FEB1FA824C9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52699" y="4520004"/>
            <a:ext cx="1364680" cy="1313759"/>
          </a:xfrm>
          <a:prstGeom prst="rect">
            <a:avLst/>
          </a:prstGeom>
        </p:spPr>
      </p:pic>
      <p:pic>
        <p:nvPicPr>
          <p:cNvPr id="29" name="Picture 28" descr="A picture containing indoor, person&#10;&#10;Description automatically generated">
            <a:extLst>
              <a:ext uri="{FF2B5EF4-FFF2-40B4-BE49-F238E27FC236}">
                <a16:creationId xmlns:a16="http://schemas.microsoft.com/office/drawing/2014/main" id="{2C09B02A-0FB4-564F-92AD-0DB8056BB2D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32759" y="3713098"/>
            <a:ext cx="991577" cy="953922"/>
          </a:xfrm>
          <a:prstGeom prst="rect">
            <a:avLst/>
          </a:prstGeom>
        </p:spPr>
      </p:pic>
      <p:sp>
        <p:nvSpPr>
          <p:cNvPr id="30" name="TextBox 29">
            <a:extLst>
              <a:ext uri="{FF2B5EF4-FFF2-40B4-BE49-F238E27FC236}">
                <a16:creationId xmlns:a16="http://schemas.microsoft.com/office/drawing/2014/main" id="{E4B2A2AB-E694-BC45-953E-08CF68ADA62C}"/>
              </a:ext>
            </a:extLst>
          </p:cNvPr>
          <p:cNvSpPr txBox="1"/>
          <p:nvPr/>
        </p:nvSpPr>
        <p:spPr>
          <a:xfrm>
            <a:off x="1886833" y="3449716"/>
            <a:ext cx="2474733" cy="261610"/>
          </a:xfrm>
          <a:prstGeom prst="rect">
            <a:avLst/>
          </a:prstGeom>
          <a:noFill/>
        </p:spPr>
        <p:txBody>
          <a:bodyPr wrap="square" rtlCol="0">
            <a:spAutoFit/>
          </a:bodyPr>
          <a:lstStyle/>
          <a:p>
            <a:r>
              <a:rPr lang="en-US" sz="1100" dirty="0" err="1"/>
              <a:t>Premek</a:t>
            </a:r>
            <a:r>
              <a:rPr lang="en-US" sz="1100" dirty="0"/>
              <a:t> </a:t>
            </a:r>
            <a:r>
              <a:rPr lang="en-US" sz="1100" dirty="0" err="1"/>
              <a:t>Stych</a:t>
            </a:r>
            <a:r>
              <a:rPr lang="en-US" sz="1100" dirty="0"/>
              <a:t>, Charles U., Prague</a:t>
            </a:r>
          </a:p>
        </p:txBody>
      </p:sp>
      <p:sp>
        <p:nvSpPr>
          <p:cNvPr id="20" name="TextBox 19">
            <a:extLst>
              <a:ext uri="{FF2B5EF4-FFF2-40B4-BE49-F238E27FC236}">
                <a16:creationId xmlns:a16="http://schemas.microsoft.com/office/drawing/2014/main" id="{2100DAB0-BDBA-FE4F-908B-63580223DE54}"/>
              </a:ext>
            </a:extLst>
          </p:cNvPr>
          <p:cNvSpPr txBox="1"/>
          <p:nvPr/>
        </p:nvSpPr>
        <p:spPr>
          <a:xfrm>
            <a:off x="1925922" y="6350913"/>
            <a:ext cx="1433406" cy="430887"/>
          </a:xfrm>
          <a:prstGeom prst="rect">
            <a:avLst/>
          </a:prstGeom>
          <a:noFill/>
        </p:spPr>
        <p:txBody>
          <a:bodyPr wrap="none" rtlCol="0">
            <a:spAutoFit/>
          </a:bodyPr>
          <a:lstStyle/>
          <a:p>
            <a:r>
              <a:rPr lang="en-US" sz="1100" dirty="0"/>
              <a:t>Students, 2008</a:t>
            </a:r>
          </a:p>
          <a:p>
            <a:r>
              <a:rPr lang="en-US" sz="1100" dirty="0"/>
              <a:t>Bangkok, Thailand</a:t>
            </a:r>
          </a:p>
        </p:txBody>
      </p:sp>
      <p:cxnSp>
        <p:nvCxnSpPr>
          <p:cNvPr id="21" name="Straight Connector 20">
            <a:extLst>
              <a:ext uri="{FF2B5EF4-FFF2-40B4-BE49-F238E27FC236}">
                <a16:creationId xmlns:a16="http://schemas.microsoft.com/office/drawing/2014/main" id="{44553E0F-52A0-7245-891F-1FC021584B46}"/>
              </a:ext>
            </a:extLst>
          </p:cNvPr>
          <p:cNvCxnSpPr>
            <a:cxnSpLocks/>
          </p:cNvCxnSpPr>
          <p:nvPr/>
        </p:nvCxnSpPr>
        <p:spPr>
          <a:xfrm>
            <a:off x="3124200" y="6477000"/>
            <a:ext cx="1697530" cy="0"/>
          </a:xfrm>
          <a:prstGeom prst="line">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D8AB096-0328-F843-9771-C5BF923F7DB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22807" y="2354204"/>
            <a:ext cx="1215568" cy="1215568"/>
          </a:xfrm>
          <a:prstGeom prst="rect">
            <a:avLst/>
          </a:prstGeom>
        </p:spPr>
      </p:pic>
      <p:sp>
        <p:nvSpPr>
          <p:cNvPr id="7" name="TextBox 6">
            <a:extLst>
              <a:ext uri="{FF2B5EF4-FFF2-40B4-BE49-F238E27FC236}">
                <a16:creationId xmlns:a16="http://schemas.microsoft.com/office/drawing/2014/main" id="{352487DF-1964-F64C-829C-D656CA1A3DDA}"/>
              </a:ext>
            </a:extLst>
          </p:cNvPr>
          <p:cNvSpPr txBox="1"/>
          <p:nvPr/>
        </p:nvSpPr>
        <p:spPr>
          <a:xfrm>
            <a:off x="7398874" y="3808875"/>
            <a:ext cx="1668926" cy="430887"/>
          </a:xfrm>
          <a:prstGeom prst="rect">
            <a:avLst/>
          </a:prstGeom>
          <a:noFill/>
        </p:spPr>
        <p:txBody>
          <a:bodyPr wrap="square" rtlCol="0">
            <a:spAutoFit/>
          </a:bodyPr>
          <a:lstStyle/>
          <a:p>
            <a:r>
              <a:rPr lang="en-US" sz="1100" dirty="0"/>
              <a:t>In collaboration with  NASA-USAID SERVIR</a:t>
            </a:r>
          </a:p>
        </p:txBody>
      </p:sp>
      <p:pic>
        <p:nvPicPr>
          <p:cNvPr id="9" name="Picture 6" descr="Krishna.jpg">
            <a:extLst>
              <a:ext uri="{FF2B5EF4-FFF2-40B4-BE49-F238E27FC236}">
                <a16:creationId xmlns:a16="http://schemas.microsoft.com/office/drawing/2014/main" id="{2016D510-909B-715B-C2CB-E55FFA4EBC7C}"/>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0" y="5392043"/>
            <a:ext cx="964748" cy="1103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4BAA7A60-A394-53D8-40AB-2D51B78EEA76}"/>
              </a:ext>
            </a:extLst>
          </p:cNvPr>
          <p:cNvSpPr txBox="1"/>
          <p:nvPr/>
        </p:nvSpPr>
        <p:spPr>
          <a:xfrm>
            <a:off x="-13023" y="6436767"/>
            <a:ext cx="1676401" cy="461665"/>
          </a:xfrm>
          <a:prstGeom prst="rect">
            <a:avLst/>
          </a:prstGeom>
          <a:noFill/>
        </p:spPr>
        <p:txBody>
          <a:bodyPr wrap="square" rtlCol="0">
            <a:spAutoFit/>
          </a:bodyPr>
          <a:lstStyle/>
          <a:p>
            <a:r>
              <a:rPr lang="en-US" sz="1200" dirty="0"/>
              <a:t>Krishna </a:t>
            </a:r>
            <a:r>
              <a:rPr lang="en-US" sz="1200" dirty="0" err="1"/>
              <a:t>Vadrevu</a:t>
            </a:r>
            <a:r>
              <a:rPr lang="en-US" sz="1200" dirty="0"/>
              <a:t>, NASA MSFC</a:t>
            </a:r>
          </a:p>
        </p:txBody>
      </p:sp>
      <p:sp>
        <p:nvSpPr>
          <p:cNvPr id="16" name="TextBox 15">
            <a:extLst>
              <a:ext uri="{FF2B5EF4-FFF2-40B4-BE49-F238E27FC236}">
                <a16:creationId xmlns:a16="http://schemas.microsoft.com/office/drawing/2014/main" id="{F94DA6E5-FE91-9831-E4D0-D8C32AD3E59C}"/>
              </a:ext>
            </a:extLst>
          </p:cNvPr>
          <p:cNvSpPr txBox="1"/>
          <p:nvPr/>
        </p:nvSpPr>
        <p:spPr>
          <a:xfrm>
            <a:off x="7202826" y="3550927"/>
            <a:ext cx="1855529" cy="261610"/>
          </a:xfrm>
          <a:prstGeom prst="rect">
            <a:avLst/>
          </a:prstGeom>
          <a:noFill/>
        </p:spPr>
        <p:txBody>
          <a:bodyPr wrap="square">
            <a:spAutoFit/>
          </a:bodyPr>
          <a:lstStyle/>
          <a:p>
            <a:r>
              <a:rPr lang="en-US" sz="1100" dirty="0"/>
              <a:t>Nancy </a:t>
            </a:r>
            <a:r>
              <a:rPr lang="en-US" sz="1100" dirty="0" err="1"/>
              <a:t>Searby</a:t>
            </a:r>
            <a:r>
              <a:rPr lang="en-US" sz="1100" dirty="0"/>
              <a:t>, NASA HQ</a:t>
            </a:r>
          </a:p>
        </p:txBody>
      </p:sp>
    </p:spTree>
    <p:extLst>
      <p:ext uri="{BB962C8B-B14F-4D97-AF65-F5344CB8AC3E}">
        <p14:creationId xmlns:p14="http://schemas.microsoft.com/office/powerpoint/2010/main" val="383674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dissolv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55C4E-E840-38F3-DC13-564C2412DC67}"/>
              </a:ext>
            </a:extLst>
          </p:cNvPr>
          <p:cNvSpPr>
            <a:spLocks noGrp="1"/>
          </p:cNvSpPr>
          <p:nvPr>
            <p:ph type="title"/>
          </p:nvPr>
        </p:nvSpPr>
        <p:spPr/>
        <p:txBody>
          <a:bodyPr/>
          <a:lstStyle/>
          <a:p>
            <a:pPr algn="ctr"/>
            <a:r>
              <a:rPr lang="en-US" dirty="0">
                <a:solidFill>
                  <a:srgbClr val="FFFF00"/>
                </a:solidFill>
              </a:rPr>
              <a:t>Near-Term Plans</a:t>
            </a:r>
          </a:p>
        </p:txBody>
      </p:sp>
      <p:sp>
        <p:nvSpPr>
          <p:cNvPr id="3" name="Content Placeholder 2">
            <a:extLst>
              <a:ext uri="{FF2B5EF4-FFF2-40B4-BE49-F238E27FC236}">
                <a16:creationId xmlns:a16="http://schemas.microsoft.com/office/drawing/2014/main" id="{4F791608-A123-40B0-F372-E048ECA88E55}"/>
              </a:ext>
            </a:extLst>
          </p:cNvPr>
          <p:cNvSpPr>
            <a:spLocks noGrp="1"/>
          </p:cNvSpPr>
          <p:nvPr>
            <p:ph idx="1"/>
          </p:nvPr>
        </p:nvSpPr>
        <p:spPr>
          <a:xfrm>
            <a:off x="457200" y="2514600"/>
            <a:ext cx="8382000" cy="4267200"/>
          </a:xfrm>
        </p:spPr>
        <p:txBody>
          <a:bodyPr anchor="t">
            <a:noAutofit/>
          </a:bodyPr>
          <a:lstStyle/>
          <a:p>
            <a:r>
              <a:rPr lang="en-US" sz="1600" dirty="0">
                <a:solidFill>
                  <a:schemeClr val="tx1"/>
                </a:solidFill>
                <a:latin typeface="Calibri" panose="020F0502020204030204" pitchFamily="34" charset="0"/>
                <a:ea typeface="Calibri" panose="020F0502020204030204" pitchFamily="34" charset="0"/>
                <a:cs typeface="Calibri" panose="020F0502020204030204" pitchFamily="34" charset="0"/>
              </a:rPr>
              <a:t>Continue </a:t>
            </a:r>
            <a:r>
              <a:rPr lang="en-US" sz="1600" b="1" dirty="0">
                <a:solidFill>
                  <a:schemeClr val="tx1"/>
                </a:solidFill>
                <a:latin typeface="Calibri" panose="020F0502020204030204" pitchFamily="34" charset="0"/>
                <a:ea typeface="Calibri" panose="020F0502020204030204" pitchFamily="34" charset="0"/>
                <a:cs typeface="Calibri" panose="020F0502020204030204" pitchFamily="34" charset="0"/>
              </a:rPr>
              <a:t>foundational Land-Use </a:t>
            </a:r>
            <a:r>
              <a:rPr lang="en-US" sz="1600" dirty="0">
                <a:solidFill>
                  <a:schemeClr val="tx1"/>
                </a:solidFill>
                <a:latin typeface="Calibri" panose="020F0502020204030204" pitchFamily="34" charset="0"/>
                <a:ea typeface="Calibri" panose="020F0502020204030204" pitchFamily="34" charset="0"/>
                <a:cs typeface="Calibri" panose="020F0502020204030204" pitchFamily="34" charset="0"/>
              </a:rPr>
              <a:t>science of societal relevance and benefit</a:t>
            </a:r>
          </a:p>
          <a:p>
            <a:r>
              <a:rPr lang="en-US" sz="1600" b="1" dirty="0">
                <a:latin typeface="Calibri" panose="020F0502020204030204" pitchFamily="34" charset="0"/>
                <a:ea typeface="Calibri" panose="020F0502020204030204" pitchFamily="34" charset="0"/>
                <a:cs typeface="Calibri" panose="020F0502020204030204" pitchFamily="34" charset="0"/>
              </a:rPr>
              <a:t>I</a:t>
            </a:r>
            <a:r>
              <a:rPr lang="en-US" sz="1600" b="1" dirty="0">
                <a:effectLst/>
                <a:latin typeface="Calibri" panose="020F0502020204030204" pitchFamily="34" charset="0"/>
                <a:ea typeface="Calibri" panose="020F0502020204030204" pitchFamily="34" charset="0"/>
                <a:cs typeface="Calibri" panose="020F0502020204030204" pitchFamily="34" charset="0"/>
              </a:rPr>
              <a:t>ntegrate satellite data with models and ground observations</a:t>
            </a:r>
            <a:r>
              <a:rPr lang="en-US" sz="1600" dirty="0">
                <a:effectLst/>
                <a:latin typeface="Calibri" panose="020F0502020204030204" pitchFamily="34" charset="0"/>
                <a:ea typeface="Calibri" panose="020F0502020204030204" pitchFamily="34" charset="0"/>
                <a:cs typeface="Calibri" panose="020F0502020204030204" pitchFamily="34" charset="0"/>
              </a:rPr>
              <a:t>, such as </a:t>
            </a:r>
            <a:r>
              <a:rPr lang="en-US" sz="16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
              </a:rPr>
              <a:t>Google Street View</a:t>
            </a:r>
            <a:r>
              <a:rPr lang="en-US" sz="1600" dirty="0">
                <a:effectLst/>
                <a:latin typeface="Calibri" panose="020F0502020204030204" pitchFamily="34" charset="0"/>
                <a:ea typeface="Calibri" panose="020F0502020204030204" pitchFamily="34" charset="0"/>
                <a:cs typeface="Calibri" panose="020F0502020204030204" pitchFamily="34" charset="0"/>
              </a:rPr>
              <a:t> or </a:t>
            </a:r>
            <a:r>
              <a:rPr lang="en-US" sz="16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Google Crop View</a:t>
            </a:r>
            <a:endParaRPr lang="en-US" sz="16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endParaRPr>
          </a:p>
          <a:p>
            <a:r>
              <a:rPr lang="en-US" sz="1600" b="1" dirty="0">
                <a:latin typeface="Calibri" panose="020F0502020204030204" pitchFamily="34" charset="0"/>
                <a:ea typeface="Calibri" panose="020F0502020204030204" pitchFamily="34" charset="0"/>
                <a:cs typeface="Calibri" panose="020F0502020204030204" pitchFamily="34" charset="0"/>
              </a:rPr>
              <a:t>S</a:t>
            </a:r>
            <a:r>
              <a:rPr lang="en-US" sz="1600" b="1" dirty="0">
                <a:effectLst/>
                <a:latin typeface="Calibri" panose="020F0502020204030204" pitchFamily="34" charset="0"/>
                <a:ea typeface="Calibri" panose="020F0502020204030204" pitchFamily="34" charset="0"/>
                <a:cs typeface="Calibri" panose="020F0502020204030204" pitchFamily="34" charset="0"/>
              </a:rPr>
              <a:t>tandardize 3D urban satellite products </a:t>
            </a:r>
            <a:r>
              <a:rPr lang="en-US" sz="1600" dirty="0">
                <a:effectLst/>
                <a:latin typeface="Calibri" panose="020F0502020204030204" pitchFamily="34" charset="0"/>
                <a:ea typeface="Calibri" panose="020F0502020204030204" pitchFamily="34" charset="0"/>
                <a:cs typeface="Calibri" panose="020F0502020204030204" pitchFamily="34" charset="0"/>
              </a:rPr>
              <a:t>(e.g., urban volume) using SAR, Lidar, and stereo methods, and develop new capabilities in hyperspectral data for studying land use</a:t>
            </a:r>
            <a:r>
              <a:rPr lang="en-US" sz="1600" dirty="0">
                <a:effectLst/>
                <a:latin typeface="Calibri" panose="020F0502020204030204" pitchFamily="34" charset="0"/>
                <a:cs typeface="Calibri" panose="020F0502020204030204" pitchFamily="34" charset="0"/>
              </a:rPr>
              <a:t>  </a:t>
            </a:r>
          </a:p>
          <a:p>
            <a:r>
              <a:rPr lang="en-US" sz="1600" b="1" dirty="0">
                <a:effectLst/>
                <a:latin typeface="Calibri" panose="020F0502020204030204" pitchFamily="34" charset="0"/>
                <a:ea typeface="Calibri" panose="020F0502020204030204" pitchFamily="34" charset="0"/>
                <a:cs typeface="Calibri" panose="020F0502020204030204" pitchFamily="34" charset="0"/>
              </a:rPr>
              <a:t>Develop data fusion methods </a:t>
            </a:r>
            <a:r>
              <a:rPr lang="en-US" sz="1600" dirty="0">
                <a:effectLst/>
                <a:latin typeface="Calibri" panose="020F0502020204030204" pitchFamily="34" charset="0"/>
                <a:ea typeface="Calibri" panose="020F0502020204030204" pitchFamily="34" charset="0"/>
                <a:cs typeface="Calibri" panose="020F0502020204030204" pitchFamily="34" charset="0"/>
              </a:rPr>
              <a:t>under </a:t>
            </a:r>
            <a:r>
              <a:rPr lang="en-US" sz="1600" dirty="0" err="1">
                <a:effectLst/>
                <a:latin typeface="Calibri" panose="020F0502020204030204" pitchFamily="34" charset="0"/>
                <a:ea typeface="Calibri" panose="020F0502020204030204" pitchFamily="34" charset="0"/>
                <a:cs typeface="Calibri" panose="020F0502020204030204" pitchFamily="34" charset="0"/>
              </a:rPr>
              <a:t>MuSLI</a:t>
            </a:r>
            <a:r>
              <a:rPr lang="en-US" sz="1600" dirty="0">
                <a:effectLst/>
                <a:latin typeface="Calibri" panose="020F0502020204030204" pitchFamily="34" charset="0"/>
                <a:ea typeface="Calibri" panose="020F0502020204030204" pitchFamily="34" charset="0"/>
                <a:cs typeface="Calibri" panose="020F0502020204030204" pitchFamily="34" charset="0"/>
              </a:rPr>
              <a:t>, including data from the sensors onboard ISS and future missions, e.g., NISAR, Landsat Next, upcoming IR sensors and VHR commercial data, using artificial intelligence/machine learning for fine-scale monitoring</a:t>
            </a:r>
            <a:r>
              <a:rPr lang="en-US" sz="1600" dirty="0">
                <a:effectLst/>
                <a:latin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p>
            <a:r>
              <a:rPr lang="en-US" sz="1600" b="1" dirty="0">
                <a:latin typeface="Calibri" panose="020F0502020204030204" pitchFamily="34" charset="0"/>
                <a:ea typeface="Calibri" panose="020F0502020204030204" pitchFamily="34" charset="0"/>
                <a:cs typeface="Calibri" panose="020F0502020204030204" pitchFamily="34" charset="0"/>
              </a:rPr>
              <a:t>E</a:t>
            </a:r>
            <a:r>
              <a:rPr lang="en-US" sz="1600" b="1" dirty="0">
                <a:effectLst/>
                <a:latin typeface="Calibri" panose="020F0502020204030204" pitchFamily="34" charset="0"/>
                <a:ea typeface="Calibri" panose="020F0502020204030204" pitchFamily="34" charset="0"/>
                <a:cs typeface="Calibri" panose="020F0502020204030204" pitchFamily="34" charset="0"/>
              </a:rPr>
              <a:t>xtend the Harmonized Landsat-Sentinel data set</a:t>
            </a:r>
            <a:r>
              <a:rPr lang="en-US" sz="1600" dirty="0">
                <a:effectLst/>
                <a:latin typeface="Calibri" panose="020F0502020204030204" pitchFamily="34" charset="0"/>
                <a:ea typeface="Calibri" panose="020F0502020204030204" pitchFamily="34" charset="0"/>
                <a:cs typeface="Calibri" panose="020F0502020204030204" pitchFamily="34" charset="0"/>
              </a:rPr>
              <a:t> to Landsat 9 and Sentinel 1 data, as well as developing product validation and accuracy assessment methods</a:t>
            </a:r>
            <a:r>
              <a:rPr lang="en-US" sz="1600" dirty="0">
                <a:effectLst/>
                <a:latin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p>
            <a:r>
              <a:rPr lang="en-US" sz="1600" b="1" dirty="0">
                <a:solidFill>
                  <a:schemeClr val="tx1"/>
                </a:solidFill>
                <a:latin typeface="Calibri" panose="020F0502020204030204" pitchFamily="34" charset="0"/>
                <a:cs typeface="Calibri" panose="020F0502020204030204" pitchFamily="34" charset="0"/>
              </a:rPr>
              <a:t>Jointly with ESTO, focus on incorporation of land-use data and processes in numerical weather forecast and climate models towards the development of the Land - Earth System Digital Twins </a:t>
            </a:r>
          </a:p>
          <a:p>
            <a:r>
              <a:rPr lang="en-US" sz="1600" dirty="0">
                <a:solidFill>
                  <a:schemeClr val="tx1"/>
                </a:solidFill>
                <a:latin typeface="Calibri" panose="020F0502020204030204" pitchFamily="34" charset="0"/>
                <a:cs typeface="Calibri" panose="020F0502020204030204" pitchFamily="34" charset="0"/>
              </a:rPr>
              <a:t>Continue </a:t>
            </a:r>
            <a:r>
              <a:rPr lang="en-US" sz="1600" b="1" dirty="0">
                <a:solidFill>
                  <a:schemeClr val="tx1"/>
                </a:solidFill>
                <a:latin typeface="Calibri" panose="020F0502020204030204" pitchFamily="34" charset="0"/>
                <a:cs typeface="Calibri" panose="020F0502020204030204" pitchFamily="34" charset="0"/>
              </a:rPr>
              <a:t>regional international outreach </a:t>
            </a:r>
            <a:r>
              <a:rPr lang="en-US" sz="1600" dirty="0">
                <a:solidFill>
                  <a:schemeClr val="tx1"/>
                </a:solidFill>
                <a:latin typeface="Calibri" panose="020F0502020204030204" pitchFamily="34" charset="0"/>
                <a:cs typeface="Calibri" panose="020F0502020204030204" pitchFamily="34" charset="0"/>
              </a:rPr>
              <a:t>and collaboration</a:t>
            </a:r>
            <a:r>
              <a:rPr lang="en-US" sz="1600" b="1" dirty="0">
                <a:solidFill>
                  <a:schemeClr val="tx1"/>
                </a:solidFill>
                <a:latin typeface="Calibri" panose="020F0502020204030204" pitchFamily="34" charset="0"/>
                <a:cs typeface="Calibri" panose="020F0502020204030204" pitchFamily="34" charset="0"/>
              </a:rPr>
              <a:t> </a:t>
            </a:r>
          </a:p>
        </p:txBody>
      </p:sp>
      <p:pic>
        <p:nvPicPr>
          <p:cNvPr id="4" name="Picture 3" descr="A picture containing shape&#10;&#10;Description automatically generated">
            <a:extLst>
              <a:ext uri="{FF2B5EF4-FFF2-40B4-BE49-F238E27FC236}">
                <a16:creationId xmlns:a16="http://schemas.microsoft.com/office/drawing/2014/main" id="{97916D4D-1A58-8237-EA7B-F453CC72B4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67400" y="596230"/>
            <a:ext cx="2200685" cy="1371600"/>
          </a:xfrm>
          <a:prstGeom prst="rect">
            <a:avLst/>
          </a:prstGeom>
        </p:spPr>
      </p:pic>
    </p:spTree>
    <p:extLst>
      <p:ext uri="{BB962C8B-B14F-4D97-AF65-F5344CB8AC3E}">
        <p14:creationId xmlns:p14="http://schemas.microsoft.com/office/powerpoint/2010/main" val="4269878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676400" y="381000"/>
            <a:ext cx="5378395" cy="1754326"/>
          </a:xfrm>
          <a:prstGeom prst="rect">
            <a:avLst/>
          </a:prstGeom>
          <a:noFill/>
        </p:spPr>
        <p:txBody>
          <a:bodyPr wrap="none">
            <a:spAutoFit/>
          </a:bodyPr>
          <a:lstStyle/>
          <a:p>
            <a:pPr algn="ctr">
              <a:defRPr/>
            </a:pPr>
            <a:r>
              <a:rPr lang="en-US" sz="5400"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Arial" pitchFamily="-65" charset="0"/>
                <a:ea typeface="ＭＳ Ｐゴシック" pitchFamily="-65" charset="-128"/>
                <a:cs typeface="ＭＳ Ｐゴシック" pitchFamily="-65" charset="-128"/>
              </a:rPr>
              <a:t>Enjoy </a:t>
            </a:r>
          </a:p>
          <a:p>
            <a:pPr algn="ctr">
              <a:defRPr/>
            </a:pPr>
            <a:r>
              <a:rPr lang="en-US" sz="5400"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Arial" pitchFamily="-65" charset="0"/>
                <a:ea typeface="ＭＳ Ｐゴシック" pitchFamily="-65" charset="-128"/>
                <a:cs typeface="ＭＳ Ｐゴシック" pitchFamily="-65" charset="-128"/>
              </a:rPr>
              <a:t>Spring Blossoms</a:t>
            </a:r>
          </a:p>
        </p:txBody>
      </p:sp>
      <p:pic>
        <p:nvPicPr>
          <p:cNvPr id="2" name="Picture 2" descr="100_0449.JPG">
            <a:extLst>
              <a:ext uri="{FF2B5EF4-FFF2-40B4-BE49-F238E27FC236}">
                <a16:creationId xmlns:a16="http://schemas.microsoft.com/office/drawing/2014/main" id="{CA77E93A-EE92-C777-0600-FFC50F5AF35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17536" y="2163034"/>
            <a:ext cx="5516664" cy="3607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143000" y="914400"/>
            <a:ext cx="6345260" cy="709865"/>
          </a:xfrm>
        </p:spPr>
        <p:txBody>
          <a:bodyPr>
            <a:normAutofit fontScale="90000"/>
          </a:bodyPr>
          <a:lstStyle/>
          <a:p>
            <a:pPr algn="ctr" eaLnBrk="1" fontAlgn="auto" hangingPunct="1">
              <a:spcAft>
                <a:spcPts val="0"/>
              </a:spcAft>
              <a:defRPr/>
            </a:pPr>
            <a:r>
              <a:rPr lang="en-US" dirty="0">
                <a:solidFill>
                  <a:srgbClr val="FFFF00"/>
                </a:solidFill>
                <a:ea typeface="+mj-ea"/>
                <a:cs typeface="+mj-cs"/>
              </a:rPr>
              <a:t>25 Years of External Interactions: National</a:t>
            </a:r>
          </a:p>
        </p:txBody>
      </p:sp>
      <p:sp>
        <p:nvSpPr>
          <p:cNvPr id="20483" name="Content Placeholder 2"/>
          <p:cNvSpPr>
            <a:spLocks noGrp="1"/>
          </p:cNvSpPr>
          <p:nvPr>
            <p:ph sz="half" idx="1"/>
          </p:nvPr>
        </p:nvSpPr>
        <p:spPr bwMode="auto">
          <a:xfrm>
            <a:off x="304800" y="2286000"/>
            <a:ext cx="8382000" cy="4572000"/>
          </a:xfrm>
        </p:spPr>
        <p:txBody>
          <a:bodyPr wrap="square" numCol="2" anchor="t" anchorCtr="0" compatLnSpc="1">
            <a:prstTxWarp prst="textNoShape">
              <a:avLst/>
            </a:prstTxWarp>
            <a:noAutofit/>
          </a:bodyPr>
          <a:lstStyle/>
          <a:p>
            <a:pPr eaLnBrk="1" hangingPunct="1">
              <a:lnSpc>
                <a:spcPct val="80000"/>
              </a:lnSpc>
              <a:buFont typeface="Arial" charset="0"/>
              <a:buNone/>
            </a:pPr>
            <a:endParaRPr lang="en-US" sz="1600" dirty="0">
              <a:effectLst/>
              <a:ea typeface="ヒラギノ角ゴ Pro W3" charset="0"/>
              <a:cs typeface="ヒラギノ角ゴ Pro W3" charset="0"/>
            </a:endParaRPr>
          </a:p>
          <a:p>
            <a:pPr eaLnBrk="1" hangingPunct="1">
              <a:lnSpc>
                <a:spcPct val="80000"/>
              </a:lnSpc>
            </a:pPr>
            <a:r>
              <a:rPr lang="en-US" sz="1600" b="1" dirty="0">
                <a:effectLst/>
                <a:ea typeface="ヒラギノ角ゴ Pro W3" charset="0"/>
                <a:cs typeface="ヒラギノ角ゴ Pro W3" charset="0"/>
              </a:rPr>
              <a:t>U.S. Global Climate Research Program (USGCRP)</a:t>
            </a:r>
          </a:p>
          <a:p>
            <a:pPr lvl="1" eaLnBrk="1" hangingPunct="1">
              <a:lnSpc>
                <a:spcPct val="80000"/>
              </a:lnSpc>
            </a:pPr>
            <a:r>
              <a:rPr lang="en-US" sz="1400" dirty="0">
                <a:effectLst/>
                <a:ea typeface="ヒラギノ角ゴ Pro W3" charset="0"/>
                <a:cs typeface="ヒラギノ角ゴ Pro W3" charset="0"/>
              </a:rPr>
              <a:t>LULCC Interagency Working Group</a:t>
            </a:r>
          </a:p>
          <a:p>
            <a:pPr lvl="1" eaLnBrk="1" hangingPunct="1">
              <a:lnSpc>
                <a:spcPct val="80000"/>
              </a:lnSpc>
            </a:pPr>
            <a:r>
              <a:rPr lang="en-US" altLang="ja-JP" sz="1400" dirty="0">
                <a:effectLst/>
                <a:ea typeface="ヒラギノ角ゴ Pro W3" charset="0"/>
                <a:cs typeface="ヒラギノ角ゴ Pro W3" charset="0"/>
              </a:rPr>
              <a:t>Our Changing Planet</a:t>
            </a:r>
          </a:p>
          <a:p>
            <a:pPr lvl="1" eaLnBrk="1" hangingPunct="1">
              <a:lnSpc>
                <a:spcPct val="80000"/>
              </a:lnSpc>
            </a:pPr>
            <a:r>
              <a:rPr lang="en-US" sz="1400" dirty="0">
                <a:effectLst/>
                <a:ea typeface="ヒラギノ角ゴ Pro W3" charset="0"/>
                <a:cs typeface="ヒラギノ角ゴ Pro W3" charset="0"/>
              </a:rPr>
              <a:t>NRC review of land-use models</a:t>
            </a:r>
          </a:p>
          <a:p>
            <a:pPr marL="402336" lvl="1" indent="0" eaLnBrk="1" hangingPunct="1">
              <a:lnSpc>
                <a:spcPct val="80000"/>
              </a:lnSpc>
              <a:buNone/>
            </a:pPr>
            <a:endParaRPr lang="en-US" sz="1400" dirty="0">
              <a:effectLst/>
              <a:ea typeface="ヒラギノ角ゴ Pro W3" charset="0"/>
              <a:cs typeface="ヒラギノ角ゴ Pro W3" charset="0"/>
            </a:endParaRPr>
          </a:p>
          <a:p>
            <a:pPr eaLnBrk="1" hangingPunct="1">
              <a:lnSpc>
                <a:spcPct val="80000"/>
              </a:lnSpc>
            </a:pPr>
            <a:r>
              <a:rPr lang="en-US" sz="1600" b="1" dirty="0">
                <a:effectLst/>
                <a:ea typeface="ヒラギノ角ゴ Pro W3" charset="0"/>
                <a:cs typeface="ヒラギノ角ゴ Pro W3" charset="0"/>
              </a:rPr>
              <a:t>U.S. Geological Survey (USGS)</a:t>
            </a:r>
          </a:p>
          <a:p>
            <a:pPr lvl="1" eaLnBrk="1" hangingPunct="1">
              <a:lnSpc>
                <a:spcPct val="80000"/>
              </a:lnSpc>
            </a:pPr>
            <a:r>
              <a:rPr lang="en-US" sz="1400" dirty="0">
                <a:effectLst/>
                <a:ea typeface="ヒラギノ角ゴ Pro W3" charset="0"/>
                <a:cs typeface="ヒラギノ角ゴ Pro W3" charset="0"/>
              </a:rPr>
              <a:t>Landsat program </a:t>
            </a:r>
          </a:p>
          <a:p>
            <a:pPr lvl="1">
              <a:lnSpc>
                <a:spcPct val="80000"/>
              </a:lnSpc>
            </a:pPr>
            <a:r>
              <a:rPr lang="en-US" sz="1400" dirty="0">
                <a:ea typeface="ヒラギノ角ゴ Pro W3" charset="0"/>
                <a:cs typeface="ヒラギノ角ゴ Pro W3" charset="0"/>
              </a:rPr>
              <a:t>USGS science projects’ support</a:t>
            </a:r>
            <a:endParaRPr lang="en-US" sz="1400" dirty="0">
              <a:effectLst/>
              <a:ea typeface="ヒラギノ角ゴ Pro W3" charset="0"/>
              <a:cs typeface="ヒラギノ角ゴ Pro W3" charset="0"/>
            </a:endParaRPr>
          </a:p>
          <a:p>
            <a:pPr lvl="1">
              <a:lnSpc>
                <a:spcPct val="80000"/>
              </a:lnSpc>
            </a:pPr>
            <a:r>
              <a:rPr lang="en-US" sz="1400" dirty="0">
                <a:ea typeface="ヒラギノ角ゴ Pro W3" charset="0"/>
                <a:cs typeface="ヒラギノ角ゴ Pro W3" charset="0"/>
              </a:rPr>
              <a:t>Global Land Surveys (Landsat-based)</a:t>
            </a:r>
          </a:p>
          <a:p>
            <a:pPr marL="0" indent="0">
              <a:lnSpc>
                <a:spcPct val="80000"/>
              </a:lnSpc>
              <a:buNone/>
            </a:pPr>
            <a:endParaRPr lang="en-US" altLang="ja-JP" sz="1600" dirty="0">
              <a:ea typeface="ヒラギノ角ゴ Pro W3" charset="0"/>
              <a:cs typeface="ヒラギノ角ゴ Pro W3" charset="0"/>
            </a:endParaRPr>
          </a:p>
          <a:p>
            <a:pPr marL="0" indent="0">
              <a:lnSpc>
                <a:spcPct val="80000"/>
              </a:lnSpc>
              <a:buNone/>
            </a:pPr>
            <a:endParaRPr lang="en-US" altLang="ja-JP" sz="1600" dirty="0">
              <a:ea typeface="ヒラギノ角ゴ Pro W3" charset="0"/>
              <a:cs typeface="ヒラギノ角ゴ Pro W3" charset="0"/>
            </a:endParaRPr>
          </a:p>
          <a:p>
            <a:pPr marL="0" indent="0">
              <a:lnSpc>
                <a:spcPct val="80000"/>
              </a:lnSpc>
              <a:buNone/>
            </a:pPr>
            <a:endParaRPr lang="en-US" altLang="ja-JP" sz="1600" dirty="0">
              <a:ea typeface="ヒラギノ角ゴ Pro W3" charset="0"/>
              <a:cs typeface="ヒラギノ角ゴ Pro W3" charset="0"/>
            </a:endParaRPr>
          </a:p>
          <a:p>
            <a:pPr marL="0" indent="0">
              <a:lnSpc>
                <a:spcPct val="80000"/>
              </a:lnSpc>
              <a:buNone/>
            </a:pPr>
            <a:endParaRPr lang="en-US" altLang="ja-JP" sz="1600" dirty="0">
              <a:ea typeface="ヒラギノ角ゴ Pro W3" charset="0"/>
              <a:cs typeface="ヒラギノ角ゴ Pro W3" charset="0"/>
            </a:endParaRPr>
          </a:p>
          <a:p>
            <a:pPr marL="0" indent="0">
              <a:lnSpc>
                <a:spcPct val="80000"/>
              </a:lnSpc>
              <a:buNone/>
            </a:pPr>
            <a:endParaRPr lang="en-US" altLang="ja-JP" sz="1600" dirty="0">
              <a:ea typeface="ヒラギノ角ゴ Pro W3" charset="0"/>
              <a:cs typeface="ヒラギノ角ゴ Pro W3" charset="0"/>
            </a:endParaRPr>
          </a:p>
          <a:p>
            <a:pPr>
              <a:lnSpc>
                <a:spcPct val="80000"/>
              </a:lnSpc>
            </a:pPr>
            <a:r>
              <a:rPr lang="en-US" altLang="ja-JP" sz="1600" b="1" dirty="0">
                <a:effectLst/>
                <a:ea typeface="ヒラギノ角ゴ Pro W3" charset="0"/>
                <a:cs typeface="ヒラギノ角ゴ Pro W3" charset="0"/>
              </a:rPr>
              <a:t>U.S. Department of Agriculture (USDA) and U.S. Forest Service (USFS)</a:t>
            </a:r>
          </a:p>
          <a:p>
            <a:pPr lvl="1">
              <a:lnSpc>
                <a:spcPct val="80000"/>
              </a:lnSpc>
            </a:pPr>
            <a:r>
              <a:rPr lang="en-US" altLang="ja-JP" sz="1400" dirty="0">
                <a:effectLst/>
                <a:ea typeface="ヒラギノ角ゴ Pro W3" charset="0"/>
                <a:cs typeface="ヒラギノ角ゴ Pro W3" charset="0"/>
              </a:rPr>
              <a:t>HARVEST program</a:t>
            </a:r>
          </a:p>
          <a:p>
            <a:pPr lvl="1">
              <a:lnSpc>
                <a:spcPct val="80000"/>
              </a:lnSpc>
            </a:pPr>
            <a:r>
              <a:rPr lang="en-US" sz="1400" dirty="0">
                <a:ea typeface="ヒラギノ角ゴ Pro W3" charset="0"/>
                <a:cs typeface="ヒラギノ角ゴ Pro W3" charset="0"/>
              </a:rPr>
              <a:t>USDA, USFS science projects’ support</a:t>
            </a:r>
          </a:p>
          <a:p>
            <a:pPr marL="402336" lvl="1" indent="0">
              <a:lnSpc>
                <a:spcPct val="80000"/>
              </a:lnSpc>
              <a:buNone/>
            </a:pPr>
            <a:endParaRPr lang="en-US" altLang="ja-JP" sz="1400" dirty="0">
              <a:effectLst/>
              <a:ea typeface="ヒラギノ角ゴ Pro W3" charset="0"/>
              <a:cs typeface="ヒラギノ角ゴ Pro W3" charset="0"/>
            </a:endParaRPr>
          </a:p>
          <a:p>
            <a:pPr marL="0" indent="0" eaLnBrk="1" hangingPunct="1">
              <a:lnSpc>
                <a:spcPct val="80000"/>
              </a:lnSpc>
              <a:buNone/>
            </a:pPr>
            <a:endParaRPr lang="en-US" sz="1600" dirty="0">
              <a:ea typeface="ヒラギノ角ゴ Pro W3" charset="0"/>
              <a:cs typeface="ヒラギノ角ゴ Pro W3" charset="0"/>
            </a:endParaRPr>
          </a:p>
          <a:p>
            <a:pPr eaLnBrk="1" hangingPunct="1">
              <a:lnSpc>
                <a:spcPct val="80000"/>
              </a:lnSpc>
            </a:pPr>
            <a:r>
              <a:rPr lang="en-US" sz="1600" b="1" dirty="0">
                <a:effectLst/>
                <a:ea typeface="ヒラギノ角ゴ Pro W3" charset="0"/>
                <a:cs typeface="ヒラギノ角ゴ Pro W3" charset="0"/>
              </a:rPr>
              <a:t>U.S. Agency for International Development (USAID)</a:t>
            </a:r>
          </a:p>
          <a:p>
            <a:pPr lvl="1" eaLnBrk="1" hangingPunct="1">
              <a:lnSpc>
                <a:spcPct val="80000"/>
              </a:lnSpc>
            </a:pPr>
            <a:r>
              <a:rPr lang="en-US" sz="1400" dirty="0">
                <a:effectLst/>
                <a:ea typeface="ヒラギノ角ゴ Pro W3" charset="0"/>
                <a:cs typeface="ヒラギノ角ゴ Pro W3" charset="0"/>
              </a:rPr>
              <a:t>SERVIR </a:t>
            </a:r>
            <a:endParaRPr lang="en-US" sz="1400" dirty="0"/>
          </a:p>
          <a:p>
            <a:pPr lvl="1" eaLnBrk="1" hangingPunct="1">
              <a:lnSpc>
                <a:spcPct val="80000"/>
              </a:lnSpc>
            </a:pPr>
            <a:r>
              <a:rPr lang="en-US" sz="1400" dirty="0">
                <a:effectLst/>
                <a:ea typeface="ヒラギノ角ゴ Pro W3" charset="0"/>
                <a:cs typeface="ヒラギノ角ゴ Pro W3" charset="0"/>
              </a:rPr>
              <a:t>PEER (</a:t>
            </a:r>
            <a:r>
              <a:rPr lang="en-US" sz="1400" dirty="0">
                <a:effectLst/>
                <a:cs typeface="Trebuchet MS" charset="0"/>
              </a:rPr>
              <a:t>Partnerships for Enhanced Engagement in Research)</a:t>
            </a:r>
            <a:r>
              <a:rPr lang="en-US" sz="1400" dirty="0">
                <a:effectLst/>
                <a:ea typeface="ヒラギノ角ゴ Pro W3" charset="0"/>
                <a:cs typeface="ヒラギノ角ゴ Pro W3" charset="0"/>
              </a:rPr>
              <a:t>  </a:t>
            </a:r>
          </a:p>
        </p:txBody>
      </p:sp>
    </p:spTree>
    <p:extLst>
      <p:ext uri="{BB962C8B-B14F-4D97-AF65-F5344CB8AC3E}">
        <p14:creationId xmlns:p14="http://schemas.microsoft.com/office/powerpoint/2010/main" val="11862653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83">
                                            <p:txEl>
                                              <p:pRg st="1" end="1"/>
                                            </p:txEl>
                                          </p:spTgt>
                                        </p:tgtEl>
                                        <p:attrNameLst>
                                          <p:attrName>style.visibility</p:attrName>
                                        </p:attrNameLst>
                                      </p:cBhvr>
                                      <p:to>
                                        <p:strVal val="visible"/>
                                      </p:to>
                                    </p:set>
                                    <p:animEffect transition="in" filter="dissolve">
                                      <p:cBhvr>
                                        <p:cTn id="7" dur="500"/>
                                        <p:tgtEl>
                                          <p:spTgt spid="20483">
                                            <p:txEl>
                                              <p:pRg st="1" end="1"/>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0483">
                                            <p:txEl>
                                              <p:pRg st="2" end="2"/>
                                            </p:txEl>
                                          </p:spTgt>
                                        </p:tgtEl>
                                        <p:attrNameLst>
                                          <p:attrName>style.visibility</p:attrName>
                                        </p:attrNameLst>
                                      </p:cBhvr>
                                      <p:to>
                                        <p:strVal val="visible"/>
                                      </p:to>
                                    </p:set>
                                    <p:animEffect transition="in" filter="dissolve">
                                      <p:cBhvr>
                                        <p:cTn id="10" dur="500"/>
                                        <p:tgtEl>
                                          <p:spTgt spid="20483">
                                            <p:txEl>
                                              <p:pRg st="2" end="2"/>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0483">
                                            <p:txEl>
                                              <p:pRg st="3" end="3"/>
                                            </p:txEl>
                                          </p:spTgt>
                                        </p:tgtEl>
                                        <p:attrNameLst>
                                          <p:attrName>style.visibility</p:attrName>
                                        </p:attrNameLst>
                                      </p:cBhvr>
                                      <p:to>
                                        <p:strVal val="visible"/>
                                      </p:to>
                                    </p:set>
                                    <p:animEffect transition="in" filter="dissolve">
                                      <p:cBhvr>
                                        <p:cTn id="13" dur="500"/>
                                        <p:tgtEl>
                                          <p:spTgt spid="20483">
                                            <p:txEl>
                                              <p:pRg st="3" end="3"/>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0483">
                                            <p:txEl>
                                              <p:pRg st="4" end="4"/>
                                            </p:txEl>
                                          </p:spTgt>
                                        </p:tgtEl>
                                        <p:attrNameLst>
                                          <p:attrName>style.visibility</p:attrName>
                                        </p:attrNameLst>
                                      </p:cBhvr>
                                      <p:to>
                                        <p:strVal val="visible"/>
                                      </p:to>
                                    </p:set>
                                    <p:animEffect transition="in" filter="dissolve">
                                      <p:cBhvr>
                                        <p:cTn id="16" dur="500"/>
                                        <p:tgtEl>
                                          <p:spTgt spid="20483">
                                            <p:txEl>
                                              <p:pRg st="4" end="4"/>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0483">
                                            <p:txEl>
                                              <p:pRg st="6" end="6"/>
                                            </p:txEl>
                                          </p:spTgt>
                                        </p:tgtEl>
                                        <p:attrNameLst>
                                          <p:attrName>style.visibility</p:attrName>
                                        </p:attrNameLst>
                                      </p:cBhvr>
                                      <p:to>
                                        <p:strVal val="visible"/>
                                      </p:to>
                                    </p:set>
                                    <p:animEffect transition="in" filter="dissolve">
                                      <p:cBhvr>
                                        <p:cTn id="21" dur="500"/>
                                        <p:tgtEl>
                                          <p:spTgt spid="20483">
                                            <p:txEl>
                                              <p:pRg st="6" end="6"/>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0483">
                                            <p:txEl>
                                              <p:pRg st="7" end="7"/>
                                            </p:txEl>
                                          </p:spTgt>
                                        </p:tgtEl>
                                        <p:attrNameLst>
                                          <p:attrName>style.visibility</p:attrName>
                                        </p:attrNameLst>
                                      </p:cBhvr>
                                      <p:to>
                                        <p:strVal val="visible"/>
                                      </p:to>
                                    </p:set>
                                    <p:animEffect transition="in" filter="dissolve">
                                      <p:cBhvr>
                                        <p:cTn id="24" dur="500"/>
                                        <p:tgtEl>
                                          <p:spTgt spid="20483">
                                            <p:txEl>
                                              <p:pRg st="7" end="7"/>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0483">
                                            <p:txEl>
                                              <p:pRg st="8" end="8"/>
                                            </p:txEl>
                                          </p:spTgt>
                                        </p:tgtEl>
                                        <p:attrNameLst>
                                          <p:attrName>style.visibility</p:attrName>
                                        </p:attrNameLst>
                                      </p:cBhvr>
                                      <p:to>
                                        <p:strVal val="visible"/>
                                      </p:to>
                                    </p:set>
                                    <p:animEffect transition="in" filter="dissolve">
                                      <p:cBhvr>
                                        <p:cTn id="27" dur="500"/>
                                        <p:tgtEl>
                                          <p:spTgt spid="20483">
                                            <p:txEl>
                                              <p:pRg st="8" end="8"/>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0483">
                                            <p:txEl>
                                              <p:pRg st="9" end="9"/>
                                            </p:txEl>
                                          </p:spTgt>
                                        </p:tgtEl>
                                        <p:attrNameLst>
                                          <p:attrName>style.visibility</p:attrName>
                                        </p:attrNameLst>
                                      </p:cBhvr>
                                      <p:to>
                                        <p:strVal val="visible"/>
                                      </p:to>
                                    </p:set>
                                    <p:animEffect transition="in" filter="dissolve">
                                      <p:cBhvr>
                                        <p:cTn id="30" dur="500"/>
                                        <p:tgtEl>
                                          <p:spTgt spid="20483">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0483">
                                            <p:txEl>
                                              <p:pRg st="15" end="15"/>
                                            </p:txEl>
                                          </p:spTgt>
                                        </p:tgtEl>
                                        <p:attrNameLst>
                                          <p:attrName>style.visibility</p:attrName>
                                        </p:attrNameLst>
                                      </p:cBhvr>
                                      <p:to>
                                        <p:strVal val="visible"/>
                                      </p:to>
                                    </p:set>
                                    <p:animEffect transition="in" filter="dissolve">
                                      <p:cBhvr>
                                        <p:cTn id="35" dur="500"/>
                                        <p:tgtEl>
                                          <p:spTgt spid="20483">
                                            <p:txEl>
                                              <p:pRg st="15" end="15"/>
                                            </p:txEl>
                                          </p:spTgt>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20483">
                                            <p:txEl>
                                              <p:pRg st="16" end="16"/>
                                            </p:txEl>
                                          </p:spTgt>
                                        </p:tgtEl>
                                        <p:attrNameLst>
                                          <p:attrName>style.visibility</p:attrName>
                                        </p:attrNameLst>
                                      </p:cBhvr>
                                      <p:to>
                                        <p:strVal val="visible"/>
                                      </p:to>
                                    </p:set>
                                    <p:animEffect transition="in" filter="dissolve">
                                      <p:cBhvr>
                                        <p:cTn id="38" dur="500"/>
                                        <p:tgtEl>
                                          <p:spTgt spid="20483">
                                            <p:txEl>
                                              <p:pRg st="16" end="16"/>
                                            </p:txEl>
                                          </p:spTgt>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20483">
                                            <p:txEl>
                                              <p:pRg st="17" end="17"/>
                                            </p:txEl>
                                          </p:spTgt>
                                        </p:tgtEl>
                                        <p:attrNameLst>
                                          <p:attrName>style.visibility</p:attrName>
                                        </p:attrNameLst>
                                      </p:cBhvr>
                                      <p:to>
                                        <p:strVal val="visible"/>
                                      </p:to>
                                    </p:set>
                                    <p:animEffect transition="in" filter="dissolve">
                                      <p:cBhvr>
                                        <p:cTn id="41" dur="500"/>
                                        <p:tgtEl>
                                          <p:spTgt spid="20483">
                                            <p:txEl>
                                              <p:pRg st="17" end="1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20483">
                                            <p:txEl>
                                              <p:pRg st="20" end="20"/>
                                            </p:txEl>
                                          </p:spTgt>
                                        </p:tgtEl>
                                        <p:attrNameLst>
                                          <p:attrName>style.visibility</p:attrName>
                                        </p:attrNameLst>
                                      </p:cBhvr>
                                      <p:to>
                                        <p:strVal val="visible"/>
                                      </p:to>
                                    </p:set>
                                    <p:animEffect transition="in" filter="dissolve">
                                      <p:cBhvr>
                                        <p:cTn id="46" dur="500"/>
                                        <p:tgtEl>
                                          <p:spTgt spid="20483">
                                            <p:txEl>
                                              <p:pRg st="20" end="20"/>
                                            </p:txEl>
                                          </p:spTgt>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20483">
                                            <p:txEl>
                                              <p:pRg st="21" end="21"/>
                                            </p:txEl>
                                          </p:spTgt>
                                        </p:tgtEl>
                                        <p:attrNameLst>
                                          <p:attrName>style.visibility</p:attrName>
                                        </p:attrNameLst>
                                      </p:cBhvr>
                                      <p:to>
                                        <p:strVal val="visible"/>
                                      </p:to>
                                    </p:set>
                                    <p:animEffect transition="in" filter="dissolve">
                                      <p:cBhvr>
                                        <p:cTn id="49" dur="500"/>
                                        <p:tgtEl>
                                          <p:spTgt spid="20483">
                                            <p:txEl>
                                              <p:pRg st="21" end="21"/>
                                            </p:txEl>
                                          </p:spTgt>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20483">
                                            <p:txEl>
                                              <p:pRg st="22" end="22"/>
                                            </p:txEl>
                                          </p:spTgt>
                                        </p:tgtEl>
                                        <p:attrNameLst>
                                          <p:attrName>style.visibility</p:attrName>
                                        </p:attrNameLst>
                                      </p:cBhvr>
                                      <p:to>
                                        <p:strVal val="visible"/>
                                      </p:to>
                                    </p:set>
                                    <p:animEffect transition="in" filter="dissolve">
                                      <p:cBhvr>
                                        <p:cTn id="52" dur="500"/>
                                        <p:tgtEl>
                                          <p:spTgt spid="20483">
                                            <p:txEl>
                                              <p:pRg st="22" end="2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Rectangle 8"/>
          <p:cNvSpPr>
            <a:spLocks noChangeArrowheads="1"/>
          </p:cNvSpPr>
          <p:nvPr/>
        </p:nvSpPr>
        <p:spPr bwMode="auto">
          <a:xfrm>
            <a:off x="3124200" y="4625877"/>
            <a:ext cx="2057400" cy="2308323"/>
          </a:xfrm>
          <a:prstGeom prst="rect">
            <a:avLst/>
          </a:prstGeom>
          <a:blipFill>
            <a:blip r:embed="rId3"/>
            <a:tile tx="0" ty="0" sx="100000" sy="100000" flip="none" algn="tl"/>
          </a:blip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10247" name="Rectangle 9"/>
          <p:cNvSpPr>
            <a:spLocks noChangeArrowheads="1"/>
          </p:cNvSpPr>
          <p:nvPr/>
        </p:nvSpPr>
        <p:spPr bwMode="auto">
          <a:xfrm>
            <a:off x="838200" y="4789955"/>
            <a:ext cx="1828800" cy="1600200"/>
          </a:xfrm>
          <a:prstGeom prst="rect">
            <a:avLst/>
          </a:prstGeom>
          <a:blipFill>
            <a:blip r:embed="rId4"/>
            <a:tile tx="0" ty="0" sx="100000" sy="100000" flip="none" algn="tl"/>
          </a:blip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10248" name="Rectangle 11"/>
          <p:cNvSpPr>
            <a:spLocks noChangeArrowheads="1"/>
          </p:cNvSpPr>
          <p:nvPr/>
        </p:nvSpPr>
        <p:spPr bwMode="auto">
          <a:xfrm>
            <a:off x="5867400" y="663478"/>
            <a:ext cx="1828800" cy="1600200"/>
          </a:xfrm>
          <a:prstGeom prst="rect">
            <a:avLst/>
          </a:prstGeom>
          <a:blipFill>
            <a:blip r:embed="rId5"/>
            <a:tile tx="0" ty="0" sx="100000" sy="100000" flip="none" algn="tl"/>
          </a:blip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10249" name="Rectangle 12"/>
          <p:cNvSpPr>
            <a:spLocks noChangeArrowheads="1"/>
          </p:cNvSpPr>
          <p:nvPr/>
        </p:nvSpPr>
        <p:spPr bwMode="auto">
          <a:xfrm>
            <a:off x="3200400" y="663478"/>
            <a:ext cx="1828800" cy="1600200"/>
          </a:xfrm>
          <a:prstGeom prst="rect">
            <a:avLst/>
          </a:prstGeom>
          <a:blipFill>
            <a:blip r:embed="rId6"/>
            <a:tile tx="0" ty="0" sx="100000" sy="100000" flip="none" algn="tl"/>
          </a:blip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10250" name="Rectangle 13"/>
          <p:cNvSpPr>
            <a:spLocks noChangeArrowheads="1"/>
          </p:cNvSpPr>
          <p:nvPr/>
        </p:nvSpPr>
        <p:spPr bwMode="auto">
          <a:xfrm>
            <a:off x="3200400" y="2492278"/>
            <a:ext cx="1828800" cy="1600200"/>
          </a:xfrm>
          <a:prstGeom prst="rect">
            <a:avLst/>
          </a:prstGeom>
          <a:blipFill>
            <a:blip r:embed="rId7"/>
            <a:tile tx="0" ty="0" sx="100000" sy="100000" flip="none" algn="tl"/>
          </a:blip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10251" name="Line 14"/>
          <p:cNvSpPr>
            <a:spLocks noChangeShapeType="1"/>
          </p:cNvSpPr>
          <p:nvPr/>
        </p:nvSpPr>
        <p:spPr bwMode="auto">
          <a:xfrm flipV="1">
            <a:off x="4114800" y="2263678"/>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0252" name="Line 15"/>
          <p:cNvSpPr>
            <a:spLocks noChangeShapeType="1"/>
          </p:cNvSpPr>
          <p:nvPr/>
        </p:nvSpPr>
        <p:spPr bwMode="auto">
          <a:xfrm>
            <a:off x="5029200" y="3178078"/>
            <a:ext cx="8382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0253" name="Line 16"/>
          <p:cNvSpPr>
            <a:spLocks noChangeShapeType="1"/>
          </p:cNvSpPr>
          <p:nvPr/>
        </p:nvSpPr>
        <p:spPr bwMode="auto">
          <a:xfrm flipV="1">
            <a:off x="5029200" y="1654078"/>
            <a:ext cx="838200" cy="990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0254" name="Line 18"/>
          <p:cNvSpPr>
            <a:spLocks noChangeShapeType="1"/>
          </p:cNvSpPr>
          <p:nvPr/>
        </p:nvSpPr>
        <p:spPr bwMode="auto">
          <a:xfrm flipH="1" flipV="1">
            <a:off x="2438400" y="2263678"/>
            <a:ext cx="7620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0255" name="Line 19"/>
          <p:cNvSpPr>
            <a:spLocks noChangeShapeType="1"/>
          </p:cNvSpPr>
          <p:nvPr/>
        </p:nvSpPr>
        <p:spPr bwMode="auto">
          <a:xfrm>
            <a:off x="4038600" y="4092478"/>
            <a:ext cx="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0256" name="Line 23"/>
          <p:cNvSpPr>
            <a:spLocks noChangeShapeType="1"/>
          </p:cNvSpPr>
          <p:nvPr/>
        </p:nvSpPr>
        <p:spPr bwMode="auto">
          <a:xfrm flipH="1">
            <a:off x="2727324" y="4088308"/>
            <a:ext cx="430898" cy="701647"/>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0258" name="Rectangle 25"/>
          <p:cNvSpPr>
            <a:spLocks noChangeArrowheads="1"/>
          </p:cNvSpPr>
          <p:nvPr/>
        </p:nvSpPr>
        <p:spPr bwMode="auto">
          <a:xfrm>
            <a:off x="5867400" y="2536728"/>
            <a:ext cx="1828800" cy="2165350"/>
          </a:xfrm>
          <a:prstGeom prst="rect">
            <a:avLst/>
          </a:prstGeom>
          <a:blipFill>
            <a:blip r:embed="rId8"/>
            <a:tile tx="0" ty="0" sx="100000" sy="100000" flip="none" algn="tl"/>
          </a:blip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10260" name="Rectangle 27"/>
          <p:cNvSpPr>
            <a:spLocks noChangeArrowheads="1"/>
          </p:cNvSpPr>
          <p:nvPr/>
        </p:nvSpPr>
        <p:spPr bwMode="auto">
          <a:xfrm>
            <a:off x="571500" y="726978"/>
            <a:ext cx="1828800" cy="1752600"/>
          </a:xfrm>
          <a:prstGeom prst="rect">
            <a:avLst/>
          </a:prstGeom>
          <a:blipFill>
            <a:blip r:embed="rId9"/>
            <a:tile tx="0" ty="0" sx="100000" sy="100000" flip="none" algn="tl"/>
          </a:blip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10263" name="Rectangle 32"/>
          <p:cNvSpPr>
            <a:spLocks noChangeArrowheads="1"/>
          </p:cNvSpPr>
          <p:nvPr/>
        </p:nvSpPr>
        <p:spPr bwMode="auto">
          <a:xfrm>
            <a:off x="5867400" y="4946553"/>
            <a:ext cx="1828800" cy="1600200"/>
          </a:xfrm>
          <a:prstGeom prst="rect">
            <a:avLst/>
          </a:prstGeom>
          <a:blipFill>
            <a:blip r:embed="rId10"/>
            <a:tile tx="0" ty="0" sx="100000" sy="100000" flip="none" algn="tl"/>
          </a:blip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10264" name="Line 35"/>
          <p:cNvSpPr>
            <a:spLocks noChangeShapeType="1"/>
          </p:cNvSpPr>
          <p:nvPr/>
        </p:nvSpPr>
        <p:spPr bwMode="auto">
          <a:xfrm>
            <a:off x="5105400" y="4092478"/>
            <a:ext cx="76200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7" name="Text Box 26">
            <a:extLst>
              <a:ext uri="{FF2B5EF4-FFF2-40B4-BE49-F238E27FC236}">
                <a16:creationId xmlns:a16="http://schemas.microsoft.com/office/drawing/2014/main" id="{A7C55C2B-BBEB-2941-A010-44F1F61E0843}"/>
              </a:ext>
            </a:extLst>
          </p:cNvPr>
          <p:cNvSpPr txBox="1">
            <a:spLocks noChangeArrowheads="1"/>
          </p:cNvSpPr>
          <p:nvPr/>
        </p:nvSpPr>
        <p:spPr bwMode="auto">
          <a:xfrm>
            <a:off x="457200" y="686814"/>
            <a:ext cx="2081019"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latin typeface="Times New Roman" charset="0"/>
              </a:rPr>
              <a:t>GOFC-GOLD</a:t>
            </a:r>
          </a:p>
          <a:p>
            <a:pPr algn="ctr"/>
            <a:r>
              <a:rPr lang="en-US" sz="1400" dirty="0">
                <a:latin typeface="Times New Roman" charset="0"/>
              </a:rPr>
              <a:t>START Inc.</a:t>
            </a:r>
          </a:p>
          <a:p>
            <a:pPr algn="ctr"/>
            <a:r>
              <a:rPr lang="en-US" sz="1400" dirty="0">
                <a:latin typeface="Times New Roman" charset="0"/>
              </a:rPr>
              <a:t>Implementation Teams</a:t>
            </a:r>
          </a:p>
          <a:p>
            <a:pPr algn="ctr"/>
            <a:r>
              <a:rPr lang="en-US" sz="1400" dirty="0">
                <a:latin typeface="Times New Roman" charset="0"/>
              </a:rPr>
              <a:t>Regional Networks</a:t>
            </a:r>
          </a:p>
          <a:p>
            <a:pPr algn="ctr"/>
            <a:endParaRPr lang="en-US" sz="1800" dirty="0"/>
          </a:p>
        </p:txBody>
      </p:sp>
      <p:sp>
        <p:nvSpPr>
          <p:cNvPr id="28" name="Text Box 7">
            <a:extLst>
              <a:ext uri="{FF2B5EF4-FFF2-40B4-BE49-F238E27FC236}">
                <a16:creationId xmlns:a16="http://schemas.microsoft.com/office/drawing/2014/main" id="{72663CD1-4B43-874C-BCE4-9B10168105DF}"/>
              </a:ext>
            </a:extLst>
          </p:cNvPr>
          <p:cNvSpPr txBox="1">
            <a:spLocks noChangeArrowheads="1"/>
          </p:cNvSpPr>
          <p:nvPr/>
        </p:nvSpPr>
        <p:spPr bwMode="auto">
          <a:xfrm>
            <a:off x="3200400" y="1052217"/>
            <a:ext cx="1790875" cy="1292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latin typeface="Times New Roman" charset="0"/>
              </a:rPr>
              <a:t>CEOS/GEO</a:t>
            </a:r>
          </a:p>
          <a:p>
            <a:pPr algn="ctr"/>
            <a:r>
              <a:rPr lang="en-US" sz="1800" b="1" dirty="0">
                <a:latin typeface="Times New Roman" charset="0"/>
              </a:rPr>
              <a:t>GFOI</a:t>
            </a:r>
          </a:p>
          <a:p>
            <a:pPr algn="ctr"/>
            <a:r>
              <a:rPr lang="en-US" sz="1800" b="1" dirty="0">
                <a:latin typeface="Times New Roman" charset="0"/>
              </a:rPr>
              <a:t>GEOGLAM</a:t>
            </a:r>
          </a:p>
          <a:p>
            <a:pPr algn="ctr"/>
            <a:endParaRPr lang="en-US" sz="1800" dirty="0"/>
          </a:p>
        </p:txBody>
      </p:sp>
      <p:sp>
        <p:nvSpPr>
          <p:cNvPr id="29" name="Text Box 3">
            <a:extLst>
              <a:ext uri="{FF2B5EF4-FFF2-40B4-BE49-F238E27FC236}">
                <a16:creationId xmlns:a16="http://schemas.microsoft.com/office/drawing/2014/main" id="{626F39C9-B75E-564F-A18A-2775BC3E5CDB}"/>
              </a:ext>
            </a:extLst>
          </p:cNvPr>
          <p:cNvSpPr txBox="1">
            <a:spLocks noChangeArrowheads="1"/>
          </p:cNvSpPr>
          <p:nvPr/>
        </p:nvSpPr>
        <p:spPr bwMode="auto">
          <a:xfrm>
            <a:off x="5839107" y="601685"/>
            <a:ext cx="1885388" cy="1631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latin typeface="Times New Roman" charset="0"/>
              </a:rPr>
              <a:t>FUTURE </a:t>
            </a:r>
          </a:p>
          <a:p>
            <a:pPr algn="ctr"/>
            <a:r>
              <a:rPr lang="en-US" b="1" dirty="0">
                <a:latin typeface="Times New Roman" charset="0"/>
              </a:rPr>
              <a:t>EARTH</a:t>
            </a:r>
          </a:p>
          <a:p>
            <a:pPr algn="ctr"/>
            <a:r>
              <a:rPr lang="en-US" sz="1400" b="1" dirty="0">
                <a:latin typeface="Times New Roman" charset="0"/>
              </a:rPr>
              <a:t>Global Land Program</a:t>
            </a:r>
          </a:p>
          <a:p>
            <a:pPr algn="ctr"/>
            <a:r>
              <a:rPr lang="en-US" sz="1800" dirty="0">
                <a:latin typeface="Times New Roman" charset="0"/>
              </a:rPr>
              <a:t>NEESPI/NEFI</a:t>
            </a:r>
          </a:p>
          <a:p>
            <a:pPr algn="ctr"/>
            <a:r>
              <a:rPr lang="en-US" sz="2000" dirty="0">
                <a:latin typeface="Times New Roman" charset="0"/>
              </a:rPr>
              <a:t>Future Asia</a:t>
            </a:r>
            <a:endParaRPr lang="en-US" sz="2000" dirty="0"/>
          </a:p>
        </p:txBody>
      </p:sp>
      <p:sp>
        <p:nvSpPr>
          <p:cNvPr id="30" name="Rectangle 30">
            <a:extLst>
              <a:ext uri="{FF2B5EF4-FFF2-40B4-BE49-F238E27FC236}">
                <a16:creationId xmlns:a16="http://schemas.microsoft.com/office/drawing/2014/main" id="{0B9E7903-95ED-1B42-B3B7-578FB66242B7}"/>
              </a:ext>
            </a:extLst>
          </p:cNvPr>
          <p:cNvSpPr>
            <a:spLocks noChangeArrowheads="1"/>
          </p:cNvSpPr>
          <p:nvPr/>
        </p:nvSpPr>
        <p:spPr bwMode="auto">
          <a:xfrm>
            <a:off x="762000" y="4789955"/>
            <a:ext cx="1905000" cy="12618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eaLnBrk="0" hangingPunct="0"/>
            <a:r>
              <a:rPr lang="en-US" sz="2400" dirty="0" err="1"/>
              <a:t>EARSeL</a:t>
            </a:r>
            <a:r>
              <a:rPr lang="en-US" sz="2400" dirty="0"/>
              <a:t>-LULC</a:t>
            </a:r>
          </a:p>
          <a:p>
            <a:pPr algn="ctr" eaLnBrk="0" hangingPunct="0"/>
            <a:r>
              <a:rPr lang="en-US" sz="1400" dirty="0"/>
              <a:t>Special Interest Group</a:t>
            </a:r>
          </a:p>
        </p:txBody>
      </p:sp>
      <p:sp>
        <p:nvSpPr>
          <p:cNvPr id="31" name="Text Box 24">
            <a:extLst>
              <a:ext uri="{FF2B5EF4-FFF2-40B4-BE49-F238E27FC236}">
                <a16:creationId xmlns:a16="http://schemas.microsoft.com/office/drawing/2014/main" id="{EDD1EFF4-C7E9-7C4B-BC97-82227D00C09F}"/>
              </a:ext>
            </a:extLst>
          </p:cNvPr>
          <p:cNvSpPr txBox="1">
            <a:spLocks noChangeArrowheads="1"/>
          </p:cNvSpPr>
          <p:nvPr/>
        </p:nvSpPr>
        <p:spPr bwMode="auto">
          <a:xfrm>
            <a:off x="5927724" y="2644678"/>
            <a:ext cx="1692275" cy="19082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dirty="0"/>
              <a:t>SERVIR</a:t>
            </a:r>
          </a:p>
          <a:p>
            <a:pPr algn="ctr"/>
            <a:r>
              <a:rPr lang="en-US" sz="2000" dirty="0">
                <a:latin typeface="Times New Roman" charset="0"/>
              </a:rPr>
              <a:t>SARI (Asia)</a:t>
            </a:r>
          </a:p>
          <a:p>
            <a:pPr algn="ctr"/>
            <a:r>
              <a:rPr lang="en-US" sz="2000" i="1" dirty="0">
                <a:latin typeface="Times New Roman" charset="0"/>
              </a:rPr>
              <a:t>Latin America</a:t>
            </a:r>
          </a:p>
          <a:p>
            <a:pPr algn="ctr"/>
            <a:r>
              <a:rPr lang="en-US" sz="2000" i="1" dirty="0">
                <a:latin typeface="Times New Roman" charset="0"/>
              </a:rPr>
              <a:t>Africa</a:t>
            </a:r>
          </a:p>
          <a:p>
            <a:pPr algn="ctr"/>
            <a:endParaRPr lang="en-US" sz="1600" dirty="0">
              <a:latin typeface="Times New Roman" charset="0"/>
            </a:endParaRPr>
          </a:p>
          <a:p>
            <a:pPr algn="ctr"/>
            <a:endParaRPr lang="en-US" sz="1800" dirty="0"/>
          </a:p>
        </p:txBody>
      </p:sp>
      <p:sp>
        <p:nvSpPr>
          <p:cNvPr id="32" name="Text Box 31">
            <a:extLst>
              <a:ext uri="{FF2B5EF4-FFF2-40B4-BE49-F238E27FC236}">
                <a16:creationId xmlns:a16="http://schemas.microsoft.com/office/drawing/2014/main" id="{2A6E372C-FAB6-8041-BDD1-CBC2B70F1DAF}"/>
              </a:ext>
            </a:extLst>
          </p:cNvPr>
          <p:cNvSpPr txBox="1">
            <a:spLocks noChangeArrowheads="1"/>
          </p:cNvSpPr>
          <p:nvPr/>
        </p:nvSpPr>
        <p:spPr bwMode="auto">
          <a:xfrm>
            <a:off x="5867400" y="4906866"/>
            <a:ext cx="1686937"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latin typeface="Times New Roman" charset="0"/>
              </a:rPr>
              <a:t>Japan: NIES</a:t>
            </a:r>
          </a:p>
          <a:p>
            <a:r>
              <a:rPr lang="en-US" sz="2000" dirty="0">
                <a:latin typeface="Times New Roman" charset="0"/>
              </a:rPr>
              <a:t>EU: Academia</a:t>
            </a:r>
            <a:endParaRPr lang="en-US" sz="1600" dirty="0">
              <a:latin typeface="Times New Roman" charset="0"/>
            </a:endParaRPr>
          </a:p>
          <a:p>
            <a:endParaRPr lang="en-US" sz="1600" dirty="0"/>
          </a:p>
          <a:p>
            <a:endParaRPr lang="en-US" sz="1600" dirty="0"/>
          </a:p>
        </p:txBody>
      </p:sp>
      <p:sp>
        <p:nvSpPr>
          <p:cNvPr id="33" name="Text Box 5">
            <a:extLst>
              <a:ext uri="{FF2B5EF4-FFF2-40B4-BE49-F238E27FC236}">
                <a16:creationId xmlns:a16="http://schemas.microsoft.com/office/drawing/2014/main" id="{FCF442F8-07B4-B743-8876-404A92FAF80A}"/>
              </a:ext>
            </a:extLst>
          </p:cNvPr>
          <p:cNvSpPr txBox="1">
            <a:spLocks noChangeArrowheads="1"/>
          </p:cNvSpPr>
          <p:nvPr/>
        </p:nvSpPr>
        <p:spPr bwMode="auto">
          <a:xfrm>
            <a:off x="3108325" y="4625878"/>
            <a:ext cx="2073275"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dirty="0">
                <a:latin typeface="Arial" panose="020B0604020202020204" pitchFamily="34" charset="0"/>
                <a:cs typeface="Arial" panose="020B0604020202020204" pitchFamily="34" charset="0"/>
              </a:rPr>
              <a:t>ESA</a:t>
            </a:r>
          </a:p>
          <a:p>
            <a:pPr algn="ctr"/>
            <a:r>
              <a:rPr lang="en-US" sz="2000" dirty="0" err="1">
                <a:latin typeface="Arial" panose="020B0604020202020204" pitchFamily="34" charset="0"/>
                <a:cs typeface="Arial" panose="020B0604020202020204" pitchFamily="34" charset="0"/>
              </a:rPr>
              <a:t>MuSLI</a:t>
            </a:r>
            <a:r>
              <a:rPr lang="en-US" sz="2000" dirty="0">
                <a:latin typeface="Arial" panose="020B0604020202020204" pitchFamily="34" charset="0"/>
                <a:cs typeface="Arial" panose="020B0604020202020204" pitchFamily="34" charset="0"/>
              </a:rPr>
              <a:t> Products</a:t>
            </a:r>
          </a:p>
          <a:p>
            <a:pPr algn="ctr"/>
            <a:r>
              <a:rPr lang="en-US" dirty="0">
                <a:latin typeface="Arial" panose="020B0604020202020204" pitchFamily="34" charset="0"/>
                <a:cs typeface="Arial" panose="020B0604020202020204" pitchFamily="34" charset="0"/>
              </a:rPr>
              <a:t>JAXA</a:t>
            </a:r>
          </a:p>
          <a:p>
            <a:pPr algn="ctr"/>
            <a:r>
              <a:rPr lang="en-US" sz="1800" dirty="0">
                <a:latin typeface="Arial" panose="020B0604020202020204" pitchFamily="34" charset="0"/>
                <a:cs typeface="Arial" panose="020B0604020202020204" pitchFamily="34" charset="0"/>
              </a:rPr>
              <a:t>Radar Studies</a:t>
            </a:r>
          </a:p>
          <a:p>
            <a:pPr algn="ctr"/>
            <a:r>
              <a:rPr lang="en-US" dirty="0">
                <a:latin typeface="Arial" panose="020B0604020202020204" pitchFamily="34" charset="0"/>
                <a:cs typeface="Arial" panose="020B0604020202020204" pitchFamily="34" charset="0"/>
              </a:rPr>
              <a:t>GISTDA</a:t>
            </a:r>
          </a:p>
          <a:p>
            <a:pPr algn="ctr"/>
            <a:r>
              <a:rPr lang="en-US" sz="1800" dirty="0">
                <a:latin typeface="Arial" panose="020B0604020202020204" pitchFamily="34" charset="0"/>
                <a:cs typeface="Arial" panose="020B0604020202020204" pitchFamily="34" charset="0"/>
              </a:rPr>
              <a:t>Capacity Building</a:t>
            </a:r>
          </a:p>
        </p:txBody>
      </p:sp>
      <p:sp>
        <p:nvSpPr>
          <p:cNvPr id="34" name="Text Box 2">
            <a:extLst>
              <a:ext uri="{FF2B5EF4-FFF2-40B4-BE49-F238E27FC236}">
                <a16:creationId xmlns:a16="http://schemas.microsoft.com/office/drawing/2014/main" id="{AA84A89A-4F2E-6B4F-B93A-B9FAFE10BF8F}"/>
              </a:ext>
            </a:extLst>
          </p:cNvPr>
          <p:cNvSpPr txBox="1">
            <a:spLocks noChangeArrowheads="1"/>
          </p:cNvSpPr>
          <p:nvPr/>
        </p:nvSpPr>
        <p:spPr bwMode="auto">
          <a:xfrm>
            <a:off x="3506788" y="2973291"/>
            <a:ext cx="136127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dirty="0">
                <a:solidFill>
                  <a:srgbClr val="FFFF00"/>
                </a:solidFill>
                <a:latin typeface="Times New Roman" charset="0"/>
              </a:rPr>
              <a:t>LCLUC</a:t>
            </a:r>
            <a:endParaRPr lang="en-US" sz="2000" dirty="0">
              <a:solidFill>
                <a:srgbClr val="FFFF00"/>
              </a:solidFill>
            </a:endParaRPr>
          </a:p>
        </p:txBody>
      </p:sp>
      <p:sp>
        <p:nvSpPr>
          <p:cNvPr id="2" name="Rectangle 1">
            <a:extLst>
              <a:ext uri="{FF2B5EF4-FFF2-40B4-BE49-F238E27FC236}">
                <a16:creationId xmlns:a16="http://schemas.microsoft.com/office/drawing/2014/main" id="{5725E193-9657-5B48-8AB3-3B508455D608}"/>
              </a:ext>
            </a:extLst>
          </p:cNvPr>
          <p:cNvSpPr/>
          <p:nvPr/>
        </p:nvSpPr>
        <p:spPr>
          <a:xfrm>
            <a:off x="2014148" y="44085"/>
            <a:ext cx="4767652" cy="461665"/>
          </a:xfrm>
          <a:prstGeom prst="rect">
            <a:avLst/>
          </a:prstGeom>
        </p:spPr>
        <p:txBody>
          <a:bodyPr wrap="square">
            <a:spAutoFit/>
          </a:bodyPr>
          <a:lstStyle/>
          <a:p>
            <a:r>
              <a:rPr lang="en-US" sz="2400" dirty="0"/>
              <a:t>International External Linkages:</a:t>
            </a:r>
            <a:endParaRPr lang="en-US" sz="3600" dirty="0"/>
          </a:p>
        </p:txBody>
      </p:sp>
      <p:grpSp>
        <p:nvGrpSpPr>
          <p:cNvPr id="12" name="Group 11">
            <a:extLst>
              <a:ext uri="{FF2B5EF4-FFF2-40B4-BE49-F238E27FC236}">
                <a16:creationId xmlns:a16="http://schemas.microsoft.com/office/drawing/2014/main" id="{55D296AF-B108-5CA8-15BB-14C15DED922F}"/>
              </a:ext>
            </a:extLst>
          </p:cNvPr>
          <p:cNvGrpSpPr/>
          <p:nvPr/>
        </p:nvGrpSpPr>
        <p:grpSpPr>
          <a:xfrm>
            <a:off x="-102487" y="2536728"/>
            <a:ext cx="3200391" cy="1772419"/>
            <a:chOff x="-38091" y="4786192"/>
            <a:chExt cx="3200391" cy="1772419"/>
          </a:xfrm>
        </p:grpSpPr>
        <p:sp>
          <p:nvSpPr>
            <p:cNvPr id="4" name="TextBox 3">
              <a:extLst>
                <a:ext uri="{FF2B5EF4-FFF2-40B4-BE49-F238E27FC236}">
                  <a16:creationId xmlns:a16="http://schemas.microsoft.com/office/drawing/2014/main" id="{5338D76F-5C61-8307-91E6-B02A4B16D3B6}"/>
                </a:ext>
              </a:extLst>
            </p:cNvPr>
            <p:cNvSpPr txBox="1"/>
            <p:nvPr/>
          </p:nvSpPr>
          <p:spPr>
            <a:xfrm>
              <a:off x="-38091" y="4786192"/>
              <a:ext cx="3200391" cy="1765355"/>
            </a:xfrm>
            <a:prstGeom prst="rect">
              <a:avLst/>
            </a:prstGeom>
            <a:noFill/>
          </p:spPr>
          <p:txBody>
            <a:bodyPr wrap="square">
              <a:spAutoFit/>
            </a:bodyPr>
            <a:lstStyle/>
            <a:p>
              <a:pPr lvl="1">
                <a:lnSpc>
                  <a:spcPct val="150000"/>
                </a:lnSpc>
                <a:defRPr/>
              </a:pPr>
              <a:r>
                <a:rPr lang="en-US" sz="1400" b="1" dirty="0">
                  <a:ea typeface="ヒラギノ角ゴ Pro W3" charset="0"/>
                  <a:cs typeface="Constantia"/>
                </a:rPr>
                <a:t>Regional Initiatives</a:t>
              </a:r>
            </a:p>
            <a:p>
              <a:pPr lvl="2">
                <a:lnSpc>
                  <a:spcPct val="150000"/>
                </a:lnSpc>
                <a:defRPr/>
              </a:pPr>
              <a:r>
                <a:rPr lang="en-US" sz="1200" dirty="0">
                  <a:ea typeface="ヒラギノ角ゴ Pro W3" charset="0"/>
                  <a:cs typeface="Constantia"/>
                </a:rPr>
                <a:t>SAFARI (South Africa)</a:t>
              </a:r>
            </a:p>
            <a:p>
              <a:pPr lvl="2">
                <a:lnSpc>
                  <a:spcPct val="150000"/>
                </a:lnSpc>
                <a:defRPr/>
              </a:pPr>
              <a:r>
                <a:rPr lang="en-US" sz="1200" dirty="0">
                  <a:ea typeface="ヒラギノ角ゴ Pro W3" charset="0"/>
                  <a:cs typeface="Constantia"/>
                </a:rPr>
                <a:t>LBA (Amazon)</a:t>
              </a:r>
            </a:p>
            <a:p>
              <a:pPr lvl="2">
                <a:lnSpc>
                  <a:spcPct val="150000"/>
                </a:lnSpc>
                <a:defRPr/>
              </a:pPr>
              <a:r>
                <a:rPr lang="en-US" sz="1200" dirty="0">
                  <a:ea typeface="ヒラギノ角ゴ Pro W3" charset="0"/>
                  <a:cs typeface="Constantia"/>
                </a:rPr>
                <a:t>NEESPI (Northern Eurasia)</a:t>
              </a:r>
            </a:p>
            <a:p>
              <a:pPr lvl="2">
                <a:lnSpc>
                  <a:spcPct val="150000"/>
                </a:lnSpc>
                <a:defRPr/>
              </a:pPr>
              <a:r>
                <a:rPr lang="en-US" sz="1200" dirty="0">
                  <a:ea typeface="ヒラギノ角ゴ Pro W3" charset="0"/>
                  <a:cs typeface="Constantia"/>
                </a:rPr>
                <a:t>MAIRS (Monsoon Asia)</a:t>
              </a:r>
            </a:p>
            <a:p>
              <a:pPr lvl="2">
                <a:lnSpc>
                  <a:spcPct val="150000"/>
                </a:lnSpc>
                <a:defRPr/>
              </a:pPr>
              <a:r>
                <a:rPr lang="en-US" sz="1200" dirty="0">
                  <a:ea typeface="ヒラギノ角ゴ Pro W3" charset="0"/>
                  <a:cs typeface="Constantia"/>
                </a:rPr>
                <a:t>SARI (South/Southeast Asia)</a:t>
              </a:r>
            </a:p>
          </p:txBody>
        </p:sp>
        <p:pic>
          <p:nvPicPr>
            <p:cNvPr id="5" name="Picture 4">
              <a:extLst>
                <a:ext uri="{FF2B5EF4-FFF2-40B4-BE49-F238E27FC236}">
                  <a16:creationId xmlns:a16="http://schemas.microsoft.com/office/drawing/2014/main" id="{F826EEA6-BB30-2D63-E65D-3AD4DA6EBBC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V="1">
              <a:off x="369945" y="5197760"/>
              <a:ext cx="466097" cy="233049"/>
            </a:xfrm>
            <a:prstGeom prst="rect">
              <a:avLst/>
            </a:prstGeom>
          </p:spPr>
        </p:pic>
        <p:pic>
          <p:nvPicPr>
            <p:cNvPr id="6" name="Picture 5">
              <a:extLst>
                <a:ext uri="{FF2B5EF4-FFF2-40B4-BE49-F238E27FC236}">
                  <a16:creationId xmlns:a16="http://schemas.microsoft.com/office/drawing/2014/main" id="{40C3AB47-F5A5-DB92-9C98-C60DA5EAAE6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flipV="1">
              <a:off x="575832" y="5730253"/>
              <a:ext cx="331123" cy="329451"/>
            </a:xfrm>
            <a:prstGeom prst="rect">
              <a:avLst/>
            </a:prstGeom>
          </p:spPr>
        </p:pic>
        <p:pic>
          <p:nvPicPr>
            <p:cNvPr id="8" name="Picture 7">
              <a:extLst>
                <a:ext uri="{FF2B5EF4-FFF2-40B4-BE49-F238E27FC236}">
                  <a16:creationId xmlns:a16="http://schemas.microsoft.com/office/drawing/2014/main" id="{B666F7C5-BFAB-D1A5-F8BC-E83750F2A0D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flipV="1">
              <a:off x="582042" y="6337773"/>
              <a:ext cx="283464" cy="220838"/>
            </a:xfrm>
            <a:prstGeom prst="rect">
              <a:avLst/>
            </a:prstGeom>
          </p:spPr>
        </p:pic>
        <p:pic>
          <p:nvPicPr>
            <p:cNvPr id="9" name="Picture 5">
              <a:extLst>
                <a:ext uri="{FF2B5EF4-FFF2-40B4-BE49-F238E27FC236}">
                  <a16:creationId xmlns:a16="http://schemas.microsoft.com/office/drawing/2014/main" id="{0B7EB42B-5608-67AB-703A-9182AC3D04AF}"/>
                </a:ext>
              </a:extLst>
            </p:cNvPr>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flipV="1">
              <a:off x="123532" y="5464834"/>
              <a:ext cx="483901" cy="2854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28B24622-2E29-00DD-A7A4-1F91E6861D0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86157" y="5985279"/>
              <a:ext cx="494777" cy="413545"/>
            </a:xfrm>
            <a:prstGeom prst="rect">
              <a:avLst/>
            </a:prstGeom>
          </p:spPr>
        </p:pic>
      </p:grpSp>
    </p:spTree>
    <p:extLst>
      <p:ext uri="{BB962C8B-B14F-4D97-AF65-F5344CB8AC3E}">
        <p14:creationId xmlns:p14="http://schemas.microsoft.com/office/powerpoint/2010/main" val="1059254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3402499510"/>
              </p:ext>
            </p:extLst>
          </p:nvPr>
        </p:nvGraphicFramePr>
        <p:xfrm>
          <a:off x="490943" y="142854"/>
          <a:ext cx="8674875" cy="6431189"/>
        </p:xfrm>
        <a:graphic>
          <a:graphicData uri="http://schemas.openxmlformats.org/drawingml/2006/chart">
            <c:chart xmlns:c="http://schemas.openxmlformats.org/drawingml/2006/chart" xmlns:r="http://schemas.openxmlformats.org/officeDocument/2006/relationships" r:id="rId3"/>
          </a:graphicData>
        </a:graphic>
      </p:graphicFrame>
      <p:sp>
        <p:nvSpPr>
          <p:cNvPr id="83970" name="Rectangle 6"/>
          <p:cNvSpPr>
            <a:spLocks noChangeArrowheads="1"/>
          </p:cNvSpPr>
          <p:nvPr/>
        </p:nvSpPr>
        <p:spPr bwMode="auto">
          <a:xfrm>
            <a:off x="3228975" y="6288088"/>
            <a:ext cx="319881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0" hangingPunct="0">
              <a:spcBef>
                <a:spcPts val="500"/>
              </a:spcBef>
              <a:spcAft>
                <a:spcPts val="500"/>
              </a:spcAft>
            </a:pPr>
            <a:r>
              <a:rPr lang="en-US" sz="2000" dirty="0"/>
              <a:t>http://</a:t>
            </a:r>
            <a:r>
              <a:rPr lang="en-US" sz="2000" dirty="0" err="1"/>
              <a:t>lcluc.umd.edu</a:t>
            </a:r>
            <a:endParaRPr lang="en-US" sz="2000" dirty="0"/>
          </a:p>
        </p:txBody>
      </p:sp>
      <p:sp>
        <p:nvSpPr>
          <p:cNvPr id="28675" name="Slide Number Placeholder 4"/>
          <p:cNvSpPr>
            <a:spLocks noGrp="1"/>
          </p:cNvSpPr>
          <p:nvPr>
            <p:ph type="sldNum" sz="quarter" idx="12"/>
          </p:nvPr>
        </p:nvSpPr>
        <p:spPr bwMode="auto">
          <a:xfrm>
            <a:off x="8582025" y="6356350"/>
            <a:ext cx="561975" cy="36512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defRPr/>
            </a:pPr>
            <a:fld id="{7FA37494-D0DE-E945-AC99-D8EACBE0FE46}" type="slidenum">
              <a:rPr lang="en-US" sz="1200">
                <a:latin typeface="Calibri" charset="0"/>
                <a:ea typeface="ヒラギノ角ゴ Pro W3" charset="0"/>
                <a:cs typeface="ヒラギノ角ゴ Pro W3" charset="0"/>
              </a:rPr>
              <a:pPr algn="l" eaLnBrk="1" hangingPunct="1">
                <a:defRPr/>
              </a:pPr>
              <a:t>5</a:t>
            </a:fld>
            <a:endParaRPr lang="en-US" sz="1200">
              <a:latin typeface="Calibri" charset="0"/>
              <a:ea typeface="ヒラギノ角ゴ Pro W3" charset="0"/>
              <a:cs typeface="ヒラギノ角ゴ Pro W3" charset="0"/>
            </a:endParaRPr>
          </a:p>
        </p:txBody>
      </p:sp>
      <p:sp>
        <p:nvSpPr>
          <p:cNvPr id="2" name="Rectangle 1">
            <a:extLst>
              <a:ext uri="{FF2B5EF4-FFF2-40B4-BE49-F238E27FC236}">
                <a16:creationId xmlns:a16="http://schemas.microsoft.com/office/drawing/2014/main" id="{EBD6050B-CD3B-204E-A505-D059E6064A05}"/>
              </a:ext>
            </a:extLst>
          </p:cNvPr>
          <p:cNvSpPr/>
          <p:nvPr/>
        </p:nvSpPr>
        <p:spPr>
          <a:xfrm>
            <a:off x="533400" y="1301230"/>
            <a:ext cx="2438400" cy="1815882"/>
          </a:xfrm>
          <a:prstGeom prst="rect">
            <a:avLst/>
          </a:prstGeom>
        </p:spPr>
        <p:txBody>
          <a:bodyPr wrap="square">
            <a:spAutoFit/>
          </a:bodyPr>
          <a:lstStyle/>
          <a:p>
            <a:r>
              <a:rPr lang="en-US" sz="1600" b="1" dirty="0">
                <a:solidFill>
                  <a:srgbClr val="FFFFFF"/>
                </a:solidFill>
              </a:rPr>
              <a:t>25-yr Program stats:</a:t>
            </a:r>
          </a:p>
          <a:p>
            <a:pPr marL="285750" indent="-285750">
              <a:buFont typeface="Arial" panose="020B0604020202020204" pitchFamily="34" charset="0"/>
              <a:buChar char="•"/>
            </a:pPr>
            <a:r>
              <a:rPr lang="en-US" sz="1600" b="1" dirty="0">
                <a:solidFill>
                  <a:srgbClr val="FFFFFF"/>
                </a:solidFill>
              </a:rPr>
              <a:t>&gt;300 projects</a:t>
            </a:r>
          </a:p>
          <a:p>
            <a:pPr marL="742950" lvl="1" indent="-285750">
              <a:buFont typeface="Arial" panose="020B0604020202020204" pitchFamily="34" charset="0"/>
              <a:buChar char="•"/>
            </a:pPr>
            <a:r>
              <a:rPr lang="en-US" sz="1600" b="1" dirty="0">
                <a:solidFill>
                  <a:srgbClr val="FFFFFF"/>
                </a:solidFill>
              </a:rPr>
              <a:t>~50 ongoing</a:t>
            </a:r>
          </a:p>
          <a:p>
            <a:pPr marL="285750" indent="-285750">
              <a:buFont typeface="Arial" panose="020B0604020202020204" pitchFamily="34" charset="0"/>
              <a:buChar char="•"/>
            </a:pPr>
            <a:r>
              <a:rPr lang="en-US" sz="1600" b="1" dirty="0">
                <a:solidFill>
                  <a:srgbClr val="FFFFFF"/>
                </a:solidFill>
              </a:rPr>
              <a:t>&gt;800 researchers</a:t>
            </a:r>
          </a:p>
          <a:p>
            <a:pPr marL="742950" lvl="1" indent="-285750">
              <a:buFont typeface="Arial" panose="020B0604020202020204" pitchFamily="34" charset="0"/>
              <a:buChar char="•"/>
            </a:pPr>
            <a:r>
              <a:rPr lang="en-US" sz="1600" b="1" dirty="0">
                <a:solidFill>
                  <a:srgbClr val="FFFFFF"/>
                </a:solidFill>
              </a:rPr>
              <a:t>&gt;20 post-docs</a:t>
            </a:r>
          </a:p>
          <a:p>
            <a:pPr marL="742950" lvl="1" indent="-285750">
              <a:buFont typeface="Arial" panose="020B0604020202020204" pitchFamily="34" charset="0"/>
              <a:buChar char="•"/>
            </a:pPr>
            <a:r>
              <a:rPr lang="en-US" sz="1600" b="1" dirty="0">
                <a:solidFill>
                  <a:srgbClr val="FFFFFF"/>
                </a:solidFill>
              </a:rPr>
              <a:t>&gt;50 grads</a:t>
            </a:r>
          </a:p>
          <a:p>
            <a:pPr marL="285750" indent="-285750">
              <a:buFont typeface="Arial" panose="020B0604020202020204" pitchFamily="34" charset="0"/>
              <a:buChar char="•"/>
            </a:pPr>
            <a:r>
              <a:rPr lang="en-US" sz="1600" b="1" dirty="0">
                <a:solidFill>
                  <a:srgbClr val="FFFFFF"/>
                </a:solidFill>
              </a:rPr>
              <a:t>&gt;1000 publications </a:t>
            </a:r>
            <a:endParaRPr lang="en-US" b="1" dirty="0">
              <a:solidFill>
                <a:srgbClr val="FFFFFF"/>
              </a:solidFill>
            </a:endParaRPr>
          </a:p>
        </p:txBody>
      </p:sp>
      <p:pic>
        <p:nvPicPr>
          <p:cNvPr id="6" name="Picture 5">
            <a:extLst>
              <a:ext uri="{FF2B5EF4-FFF2-40B4-BE49-F238E27FC236}">
                <a16:creationId xmlns:a16="http://schemas.microsoft.com/office/drawing/2014/main" id="{C76C85D4-1186-5927-EB42-6D0F3BDF57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8000" y="5054336"/>
            <a:ext cx="1627085" cy="1274310"/>
          </a:xfrm>
          <a:prstGeom prst="rect">
            <a:avLst/>
          </a:prstGeom>
        </p:spPr>
      </p:pic>
      <p:sp>
        <p:nvSpPr>
          <p:cNvPr id="7" name="TextBox 6">
            <a:extLst>
              <a:ext uri="{FF2B5EF4-FFF2-40B4-BE49-F238E27FC236}">
                <a16:creationId xmlns:a16="http://schemas.microsoft.com/office/drawing/2014/main" id="{1606386F-AF44-680A-EF6E-1C3004514E15}"/>
              </a:ext>
            </a:extLst>
          </p:cNvPr>
          <p:cNvSpPr txBox="1"/>
          <p:nvPr/>
        </p:nvSpPr>
        <p:spPr>
          <a:xfrm>
            <a:off x="7213341" y="4719271"/>
            <a:ext cx="711459" cy="215444"/>
          </a:xfrm>
          <a:prstGeom prst="rect">
            <a:avLst/>
          </a:prstGeom>
          <a:noFill/>
        </p:spPr>
        <p:txBody>
          <a:bodyPr wrap="square">
            <a:spAutoFit/>
          </a:bodyPr>
          <a:lstStyle/>
          <a:p>
            <a:pPr algn="r" fontAlgn="b"/>
            <a:r>
              <a:rPr lang="en-US" sz="800" u="none" strike="noStrike" dirty="0">
                <a:effectLst/>
              </a:rPr>
              <a:t>24%</a:t>
            </a:r>
            <a:endParaRPr lang="en-US" sz="800" b="0" i="0" u="none" strike="noStrike" dirty="0">
              <a:solidFill>
                <a:srgbClr val="000000"/>
              </a:solidFill>
              <a:effectLst/>
              <a:latin typeface="Calibri" panose="020F0502020204030204" pitchFamily="34" charset="0"/>
            </a:endParaRPr>
          </a:p>
        </p:txBody>
      </p:sp>
      <p:sp>
        <p:nvSpPr>
          <p:cNvPr id="8" name="TextBox 7">
            <a:extLst>
              <a:ext uri="{FF2B5EF4-FFF2-40B4-BE49-F238E27FC236}">
                <a16:creationId xmlns:a16="http://schemas.microsoft.com/office/drawing/2014/main" id="{C659DC5B-8947-6A63-A517-7FEB7D5DCAF7}"/>
              </a:ext>
            </a:extLst>
          </p:cNvPr>
          <p:cNvSpPr txBox="1"/>
          <p:nvPr/>
        </p:nvSpPr>
        <p:spPr>
          <a:xfrm>
            <a:off x="7194868" y="5562600"/>
            <a:ext cx="381000" cy="215444"/>
          </a:xfrm>
          <a:prstGeom prst="rect">
            <a:avLst/>
          </a:prstGeom>
          <a:noFill/>
        </p:spPr>
        <p:txBody>
          <a:bodyPr wrap="square">
            <a:spAutoFit/>
          </a:bodyPr>
          <a:lstStyle/>
          <a:p>
            <a:pPr algn="r" fontAlgn="b"/>
            <a:r>
              <a:rPr lang="en-US" sz="800" dirty="0">
                <a:solidFill>
                  <a:schemeClr val="bg1"/>
                </a:solidFill>
              </a:rPr>
              <a:t>30</a:t>
            </a:r>
            <a:r>
              <a:rPr lang="en-US" sz="800" u="none" strike="noStrike" dirty="0">
                <a:solidFill>
                  <a:schemeClr val="bg1"/>
                </a:solidFill>
                <a:effectLst/>
              </a:rPr>
              <a:t>%</a:t>
            </a:r>
            <a:endParaRPr lang="en-US" sz="800" b="0" i="0" u="none" strike="noStrike" dirty="0">
              <a:solidFill>
                <a:schemeClr val="bg1"/>
              </a:solidFill>
              <a:effectLst/>
              <a:latin typeface="Calibri" panose="020F0502020204030204" pitchFamily="34" charset="0"/>
            </a:endParaRPr>
          </a:p>
        </p:txBody>
      </p:sp>
      <p:sp>
        <p:nvSpPr>
          <p:cNvPr id="5" name="TextBox 4">
            <a:extLst>
              <a:ext uri="{FF2B5EF4-FFF2-40B4-BE49-F238E27FC236}">
                <a16:creationId xmlns:a16="http://schemas.microsoft.com/office/drawing/2014/main" id="{4FCE823F-3173-4B5F-1F76-99BF019DC631}"/>
              </a:ext>
            </a:extLst>
          </p:cNvPr>
          <p:cNvSpPr txBox="1"/>
          <p:nvPr/>
        </p:nvSpPr>
        <p:spPr>
          <a:xfrm>
            <a:off x="7625080" y="5698132"/>
            <a:ext cx="381000" cy="215444"/>
          </a:xfrm>
          <a:prstGeom prst="rect">
            <a:avLst/>
          </a:prstGeom>
          <a:noFill/>
        </p:spPr>
        <p:txBody>
          <a:bodyPr wrap="square">
            <a:spAutoFit/>
          </a:bodyPr>
          <a:lstStyle/>
          <a:p>
            <a:pPr algn="r" fontAlgn="b"/>
            <a:r>
              <a:rPr lang="en-US" sz="800" dirty="0">
                <a:solidFill>
                  <a:schemeClr val="bg1"/>
                </a:solidFill>
              </a:rPr>
              <a:t>70</a:t>
            </a:r>
            <a:r>
              <a:rPr lang="en-US" sz="800" u="none" strike="noStrike" dirty="0">
                <a:solidFill>
                  <a:schemeClr val="bg1"/>
                </a:solidFill>
                <a:effectLst/>
              </a:rPr>
              <a:t>%</a:t>
            </a:r>
            <a:endParaRPr lang="en-US" sz="800" b="0" i="0" u="none" strike="noStrike" dirty="0">
              <a:solidFill>
                <a:schemeClr val="bg1"/>
              </a:solidFill>
              <a:effectLst/>
              <a:latin typeface="Calibri" panose="020F050202020403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4566" y="304800"/>
            <a:ext cx="6554867" cy="1524000"/>
          </a:xfrm>
        </p:spPr>
        <p:txBody>
          <a:bodyPr>
            <a:normAutofit/>
          </a:bodyPr>
          <a:lstStyle/>
          <a:p>
            <a:pPr algn="ctr"/>
            <a:r>
              <a:rPr lang="en-US" dirty="0">
                <a:solidFill>
                  <a:srgbClr val="FFFF00"/>
                </a:solidFill>
              </a:rPr>
              <a:t>Uniqueness of the LCLUC </a:t>
            </a:r>
            <a:br>
              <a:rPr lang="en-US" dirty="0">
                <a:solidFill>
                  <a:srgbClr val="FFFF00"/>
                </a:solidFill>
              </a:rPr>
            </a:br>
            <a:r>
              <a:rPr lang="en-US" dirty="0">
                <a:solidFill>
                  <a:srgbClr val="FFFF00"/>
                </a:solidFill>
              </a:rPr>
              <a:t>Global Science Program</a:t>
            </a:r>
          </a:p>
        </p:txBody>
      </p:sp>
      <p:sp>
        <p:nvSpPr>
          <p:cNvPr id="3" name="Content Placeholder 2"/>
          <p:cNvSpPr>
            <a:spLocks noGrp="1"/>
          </p:cNvSpPr>
          <p:nvPr>
            <p:ph idx="1"/>
          </p:nvPr>
        </p:nvSpPr>
        <p:spPr>
          <a:xfrm>
            <a:off x="419098" y="2667000"/>
            <a:ext cx="8420101" cy="3767670"/>
          </a:xfrm>
        </p:spPr>
        <p:txBody>
          <a:bodyPr>
            <a:normAutofit fontScale="92500" lnSpcReduction="20000"/>
          </a:bodyPr>
          <a:lstStyle/>
          <a:p>
            <a:pPr lvl="1"/>
            <a:r>
              <a:rPr lang="en-US" sz="2400" u="sng" dirty="0"/>
              <a:t>Socio-economic component:</a:t>
            </a:r>
            <a:r>
              <a:rPr lang="en-US" sz="2400" dirty="0"/>
              <a:t> an integral part of the projects</a:t>
            </a:r>
          </a:p>
          <a:p>
            <a:pPr lvl="2">
              <a:defRPr/>
            </a:pPr>
            <a:r>
              <a:rPr lang="en-US" sz="2100" dirty="0">
                <a:solidFill>
                  <a:srgbClr val="333333"/>
                </a:solidFill>
                <a:latin typeface="Times New Roman"/>
                <a:cs typeface="Times New Roman"/>
              </a:rPr>
              <a:t>impacts of changes in human behavior and economy on LCLUC</a:t>
            </a:r>
          </a:p>
          <a:p>
            <a:pPr lvl="2">
              <a:defRPr/>
            </a:pPr>
            <a:r>
              <a:rPr lang="en-US" sz="2100" dirty="0">
                <a:solidFill>
                  <a:srgbClr val="333333"/>
                </a:solidFill>
                <a:latin typeface="Times New Roman"/>
                <a:cs typeface="Times New Roman"/>
              </a:rPr>
              <a:t>impacts of LCLUC on society</a:t>
            </a:r>
          </a:p>
          <a:p>
            <a:pPr lvl="2">
              <a:defRPr/>
            </a:pPr>
            <a:r>
              <a:rPr lang="en-US" sz="2100" dirty="0">
                <a:solidFill>
                  <a:srgbClr val="333333"/>
                </a:solidFill>
                <a:latin typeface="Times New Roman"/>
                <a:cs typeface="Times New Roman"/>
              </a:rPr>
              <a:t>adaption to climate change of land-use systems</a:t>
            </a:r>
          </a:p>
          <a:p>
            <a:pPr lvl="2">
              <a:defRPr/>
            </a:pPr>
            <a:r>
              <a:rPr lang="en-US" sz="2100" dirty="0">
                <a:solidFill>
                  <a:srgbClr val="333333"/>
                </a:solidFill>
                <a:latin typeface="Times New Roman"/>
                <a:cs typeface="Times New Roman"/>
              </a:rPr>
              <a:t>a mandatory part of all LCLUC propo</a:t>
            </a:r>
            <a:r>
              <a:rPr lang="en-US" sz="2000" dirty="0">
                <a:solidFill>
                  <a:srgbClr val="333333"/>
                </a:solidFill>
                <a:latin typeface="Times New Roman"/>
                <a:cs typeface="Times New Roman"/>
              </a:rPr>
              <a:t>sals, except </a:t>
            </a:r>
            <a:r>
              <a:rPr lang="en-US" sz="2000" dirty="0" err="1">
                <a:solidFill>
                  <a:srgbClr val="333333"/>
                </a:solidFill>
                <a:latin typeface="Times New Roman"/>
                <a:cs typeface="Times New Roman"/>
              </a:rPr>
              <a:t>MuSLI</a:t>
            </a:r>
            <a:r>
              <a:rPr lang="en-US" sz="2200" dirty="0">
                <a:solidFill>
                  <a:srgbClr val="333333"/>
                </a:solidFill>
                <a:latin typeface="Times New Roman"/>
                <a:cs typeface="Times New Roman"/>
              </a:rPr>
              <a:t> </a:t>
            </a:r>
            <a:endParaRPr lang="en-US" sz="2400" dirty="0"/>
          </a:p>
          <a:p>
            <a:pPr lvl="1"/>
            <a:r>
              <a:rPr lang="en-US" sz="2400" u="sng" dirty="0"/>
              <a:t>Remote sensing component:</a:t>
            </a:r>
            <a:r>
              <a:rPr lang="en-US" sz="2400" dirty="0"/>
              <a:t> Multi-Source Land Imaging (</a:t>
            </a:r>
            <a:r>
              <a:rPr lang="en-US" sz="2400" dirty="0" err="1"/>
              <a:t>MuSLI</a:t>
            </a:r>
            <a:r>
              <a:rPr lang="en-US" sz="2400" dirty="0"/>
              <a:t>) at medium or higher resolution </a:t>
            </a:r>
          </a:p>
          <a:p>
            <a:pPr lvl="1"/>
            <a:r>
              <a:rPr lang="en-US" sz="2400" u="sng" dirty="0"/>
              <a:t>Regional Initiatives: </a:t>
            </a:r>
            <a:r>
              <a:rPr lang="en-US" sz="2400" dirty="0"/>
              <a:t>focus on Hotspots</a:t>
            </a:r>
          </a:p>
          <a:p>
            <a:pPr lvl="1"/>
            <a:r>
              <a:rPr lang="en-US" sz="2400" u="sng" dirty="0"/>
              <a:t>Capacity Building</a:t>
            </a:r>
            <a:r>
              <a:rPr lang="en-US" sz="2400" dirty="0"/>
              <a:t>/Education component</a:t>
            </a:r>
          </a:p>
        </p:txBody>
      </p:sp>
    </p:spTree>
    <p:extLst>
      <p:ext uri="{BB962C8B-B14F-4D97-AF65-F5344CB8AC3E}">
        <p14:creationId xmlns:p14="http://schemas.microsoft.com/office/powerpoint/2010/main" val="239140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Number Placeholder 3"/>
          <p:cNvSpPr>
            <a:spLocks noGrp="1"/>
          </p:cNvSpPr>
          <p:nvPr>
            <p:ph type="sldNum" sz="quarter" idx="12"/>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fld id="{287053D9-79C1-DB4D-AE43-0584D8C7AB23}" type="slidenum">
              <a:rPr lang="en-US" sz="1200">
                <a:solidFill>
                  <a:srgbClr val="BCBCBC"/>
                </a:solidFill>
              </a:rPr>
              <a:pPr eaLnBrk="1" hangingPunct="1">
                <a:defRPr/>
              </a:pPr>
              <a:t>7</a:t>
            </a:fld>
            <a:endParaRPr lang="en-US" sz="1200">
              <a:solidFill>
                <a:srgbClr val="BCBCBC"/>
              </a:solidFill>
            </a:endParaRPr>
          </a:p>
        </p:txBody>
      </p:sp>
      <p:sp>
        <p:nvSpPr>
          <p:cNvPr id="20482" name="Rectangle 2"/>
          <p:cNvSpPr>
            <a:spLocks noChangeArrowheads="1"/>
          </p:cNvSpPr>
          <p:nvPr/>
        </p:nvSpPr>
        <p:spPr bwMode="auto">
          <a:xfrm>
            <a:off x="52784" y="469097"/>
            <a:ext cx="9038431"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2800" dirty="0">
                <a:solidFill>
                  <a:srgbClr val="FFFF00"/>
                </a:solidFill>
              </a:rPr>
              <a:t>LCLUC Science Team Meetings</a:t>
            </a:r>
            <a:r>
              <a:rPr lang="ru-RU" sz="2800" dirty="0">
                <a:solidFill>
                  <a:srgbClr val="FFFF00"/>
                </a:solidFill>
              </a:rPr>
              <a:t> </a:t>
            </a:r>
            <a:r>
              <a:rPr lang="en-US" sz="2800" dirty="0">
                <a:solidFill>
                  <a:srgbClr val="FFFF00"/>
                </a:solidFill>
              </a:rPr>
              <a:t>in DC Area</a:t>
            </a:r>
          </a:p>
        </p:txBody>
      </p:sp>
      <p:sp>
        <p:nvSpPr>
          <p:cNvPr id="506883" name="Rectangle 3"/>
          <p:cNvSpPr>
            <a:spLocks noChangeArrowheads="1"/>
          </p:cNvSpPr>
          <p:nvPr/>
        </p:nvSpPr>
        <p:spPr bwMode="auto">
          <a:xfrm>
            <a:off x="128984" y="2362200"/>
            <a:ext cx="8886031"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numCol="2"/>
          <a:lstStyle/>
          <a:p>
            <a:pPr marL="342900" indent="-342900">
              <a:lnSpc>
                <a:spcPct val="90000"/>
              </a:lnSpc>
              <a:spcBef>
                <a:spcPct val="20000"/>
              </a:spcBef>
            </a:pPr>
            <a:r>
              <a:rPr lang="en-US" sz="1600" dirty="0"/>
              <a:t>	2007: Climate/Carbon</a:t>
            </a:r>
          </a:p>
          <a:p>
            <a:pPr marL="342900" indent="-342900">
              <a:lnSpc>
                <a:spcPct val="90000"/>
              </a:lnSpc>
              <a:spcBef>
                <a:spcPct val="20000"/>
              </a:spcBef>
            </a:pPr>
            <a:r>
              <a:rPr lang="en-US" sz="1600" dirty="0"/>
              <a:t>	2008: </a:t>
            </a:r>
            <a:r>
              <a:rPr lang="en-US" sz="1600" dirty="0">
                <a:highlight>
                  <a:srgbClr val="FFFF00"/>
                </a:highlight>
              </a:rPr>
              <a:t>Joint CC&amp;E Focus Area/Arctic</a:t>
            </a:r>
          </a:p>
          <a:p>
            <a:pPr marL="342900" indent="-342900">
              <a:lnSpc>
                <a:spcPct val="90000"/>
              </a:lnSpc>
              <a:spcBef>
                <a:spcPct val="20000"/>
              </a:spcBef>
            </a:pPr>
            <a:r>
              <a:rPr lang="en-US" sz="1600" dirty="0"/>
              <a:t>	2009: LCLUC impacts on climate</a:t>
            </a:r>
          </a:p>
          <a:p>
            <a:pPr marL="342900" indent="-342900">
              <a:lnSpc>
                <a:spcPct val="90000"/>
              </a:lnSpc>
              <a:spcBef>
                <a:spcPct val="20000"/>
              </a:spcBef>
            </a:pPr>
            <a:r>
              <a:rPr lang="en-US" sz="1600" dirty="0"/>
              <a:t>	2010: GLS LCLUC products</a:t>
            </a:r>
          </a:p>
          <a:p>
            <a:pPr marL="342900" indent="-342900">
              <a:lnSpc>
                <a:spcPct val="90000"/>
              </a:lnSpc>
              <a:spcBef>
                <a:spcPct val="20000"/>
              </a:spcBef>
            </a:pPr>
            <a:r>
              <a:rPr lang="en-US" sz="1600" dirty="0"/>
              <a:t>	2011: 15</a:t>
            </a:r>
            <a:r>
              <a:rPr lang="en-US" sz="1600" baseline="30000" dirty="0"/>
              <a:t>th</a:t>
            </a:r>
            <a:r>
              <a:rPr lang="en-US" sz="1600" dirty="0"/>
              <a:t> Anniversary 	(review)</a:t>
            </a:r>
          </a:p>
          <a:p>
            <a:pPr marL="342900" indent="-342900">
              <a:lnSpc>
                <a:spcPct val="90000"/>
              </a:lnSpc>
              <a:spcBef>
                <a:spcPct val="20000"/>
              </a:spcBef>
            </a:pPr>
            <a:r>
              <a:rPr lang="en-US" sz="1600" dirty="0"/>
              <a:t>	2011/9: </a:t>
            </a:r>
            <a:r>
              <a:rPr lang="en-US" sz="1600" dirty="0">
                <a:highlight>
                  <a:srgbClr val="FFFF00"/>
                </a:highlight>
              </a:rPr>
              <a:t>Joint CC&amp;E Focus Area/ Ag</a:t>
            </a:r>
          </a:p>
          <a:p>
            <a:pPr marL="342900" indent="-342900">
              <a:lnSpc>
                <a:spcPct val="90000"/>
              </a:lnSpc>
              <a:spcBef>
                <a:spcPct val="20000"/>
              </a:spcBef>
            </a:pPr>
            <a:r>
              <a:rPr lang="en-US" sz="1600" dirty="0"/>
              <a:t>	2012: Urban</a:t>
            </a:r>
          </a:p>
          <a:p>
            <a:pPr marL="342900" indent="-342900">
              <a:lnSpc>
                <a:spcPct val="90000"/>
              </a:lnSpc>
              <a:spcBef>
                <a:spcPct val="20000"/>
              </a:spcBef>
            </a:pPr>
            <a:r>
              <a:rPr lang="en-US" sz="1600" i="1" dirty="0"/>
              <a:t>	</a:t>
            </a:r>
            <a:r>
              <a:rPr lang="en-US" sz="1600" dirty="0"/>
              <a:t>2013:  Wetlands</a:t>
            </a:r>
          </a:p>
          <a:p>
            <a:pPr marL="342900" indent="-342900">
              <a:lnSpc>
                <a:spcPct val="90000"/>
              </a:lnSpc>
              <a:spcBef>
                <a:spcPct val="20000"/>
              </a:spcBef>
            </a:pPr>
            <a:r>
              <a:rPr lang="en-US" sz="1600" dirty="0"/>
              <a:t>	2014: Urban</a:t>
            </a:r>
          </a:p>
          <a:p>
            <a:pPr marL="342900" indent="-342900">
              <a:lnSpc>
                <a:spcPct val="90000"/>
              </a:lnSpc>
              <a:spcBef>
                <a:spcPct val="20000"/>
              </a:spcBef>
            </a:pPr>
            <a:endParaRPr lang="en-US" sz="1600" dirty="0"/>
          </a:p>
          <a:p>
            <a:pPr marL="342900" indent="-342900">
              <a:lnSpc>
                <a:spcPct val="90000"/>
              </a:lnSpc>
              <a:spcBef>
                <a:spcPct val="20000"/>
              </a:spcBef>
            </a:pPr>
            <a:endParaRPr lang="en-US" sz="1600" dirty="0"/>
          </a:p>
          <a:p>
            <a:pPr marL="342900" indent="-342900">
              <a:lnSpc>
                <a:spcPct val="90000"/>
              </a:lnSpc>
              <a:spcBef>
                <a:spcPct val="20000"/>
              </a:spcBef>
            </a:pPr>
            <a:endParaRPr lang="en-US" sz="1600" dirty="0"/>
          </a:p>
          <a:p>
            <a:pPr marL="342900" indent="-342900">
              <a:lnSpc>
                <a:spcPct val="90000"/>
              </a:lnSpc>
              <a:spcBef>
                <a:spcPct val="20000"/>
              </a:spcBef>
            </a:pPr>
            <a:endParaRPr lang="en-US" sz="1600" dirty="0"/>
          </a:p>
          <a:p>
            <a:pPr marL="342900" indent="-342900">
              <a:lnSpc>
                <a:spcPct val="90000"/>
              </a:lnSpc>
              <a:spcBef>
                <a:spcPct val="20000"/>
              </a:spcBef>
            </a:pPr>
            <a:endParaRPr lang="en-US" sz="1600" dirty="0"/>
          </a:p>
          <a:p>
            <a:pPr marL="342900" indent="-342900">
              <a:lnSpc>
                <a:spcPct val="90000"/>
              </a:lnSpc>
              <a:spcBef>
                <a:spcPct val="20000"/>
              </a:spcBef>
            </a:pPr>
            <a:endParaRPr lang="en-US" sz="1600" dirty="0"/>
          </a:p>
          <a:p>
            <a:pPr marL="342900" indent="-342900">
              <a:lnSpc>
                <a:spcPct val="90000"/>
              </a:lnSpc>
              <a:spcBef>
                <a:spcPct val="20000"/>
              </a:spcBef>
            </a:pPr>
            <a:endParaRPr lang="en-US" sz="1600" dirty="0"/>
          </a:p>
          <a:p>
            <a:pPr marL="342900" indent="-342900">
              <a:lnSpc>
                <a:spcPct val="90000"/>
              </a:lnSpc>
              <a:spcBef>
                <a:spcPct val="20000"/>
              </a:spcBef>
            </a:pPr>
            <a:r>
              <a:rPr lang="en-US" sz="1600" dirty="0"/>
              <a:t>	2015: </a:t>
            </a:r>
            <a:r>
              <a:rPr lang="en-US" sz="1600" dirty="0">
                <a:highlight>
                  <a:srgbClr val="FFFF00"/>
                </a:highlight>
              </a:rPr>
              <a:t>Joint CC&amp;E FA/LCLUC Modeling</a:t>
            </a:r>
          </a:p>
          <a:p>
            <a:pPr marL="342900" indent="-342900">
              <a:lnSpc>
                <a:spcPct val="90000"/>
              </a:lnSpc>
              <a:spcBef>
                <a:spcPct val="20000"/>
              </a:spcBef>
            </a:pPr>
            <a:r>
              <a:rPr lang="en-US" sz="1600" dirty="0"/>
              <a:t>	2016: 20</a:t>
            </a:r>
            <a:r>
              <a:rPr lang="en-US" sz="1600" baseline="30000" dirty="0"/>
              <a:t>th</a:t>
            </a:r>
            <a:r>
              <a:rPr lang="en-US" sz="1600" dirty="0"/>
              <a:t> Anniversary/</a:t>
            </a:r>
            <a:r>
              <a:rPr lang="en-US" sz="1600" dirty="0" err="1"/>
              <a:t>Industr</a:t>
            </a:r>
            <a:r>
              <a:rPr lang="en-US" sz="1600" dirty="0"/>
              <a:t>. Forests</a:t>
            </a:r>
          </a:p>
          <a:p>
            <a:pPr marL="342900" indent="-342900">
              <a:lnSpc>
                <a:spcPct val="90000"/>
              </a:lnSpc>
              <a:spcBef>
                <a:spcPct val="20000"/>
              </a:spcBef>
            </a:pPr>
            <a:r>
              <a:rPr lang="en-US" sz="1600" dirty="0"/>
              <a:t>	2017: Mountains &amp; </a:t>
            </a:r>
            <a:r>
              <a:rPr lang="en-US" sz="1600" dirty="0" err="1"/>
              <a:t>MuSLI</a:t>
            </a:r>
            <a:endParaRPr lang="en-US" sz="1600" dirty="0"/>
          </a:p>
          <a:p>
            <a:pPr marL="342900" indent="-342900">
              <a:lnSpc>
                <a:spcPct val="90000"/>
              </a:lnSpc>
              <a:spcBef>
                <a:spcPct val="20000"/>
              </a:spcBef>
            </a:pPr>
            <a:r>
              <a:rPr lang="en-US" sz="1600" dirty="0"/>
              <a:t>	2018: SARI-1: South Asia/</a:t>
            </a:r>
            <a:r>
              <a:rPr lang="en-US" sz="1600" dirty="0" err="1"/>
              <a:t>MuSLI</a:t>
            </a:r>
            <a:endParaRPr lang="en-US" sz="1600" dirty="0"/>
          </a:p>
          <a:p>
            <a:pPr marL="342900" indent="-342900">
              <a:lnSpc>
                <a:spcPct val="90000"/>
              </a:lnSpc>
              <a:spcBef>
                <a:spcPct val="20000"/>
              </a:spcBef>
            </a:pPr>
            <a:r>
              <a:rPr lang="en-US" sz="1600" dirty="0"/>
              <a:t>	2019: SARI-2: SE Asia/Caucasus</a:t>
            </a:r>
          </a:p>
          <a:p>
            <a:pPr marL="342900" indent="-342900">
              <a:lnSpc>
                <a:spcPct val="90000"/>
              </a:lnSpc>
              <a:spcBef>
                <a:spcPct val="20000"/>
              </a:spcBef>
            </a:pPr>
            <a:r>
              <a:rPr lang="en-US" sz="1600" dirty="0"/>
              <a:t>	2020: </a:t>
            </a:r>
            <a:r>
              <a:rPr lang="en-US" sz="1600" dirty="0" err="1"/>
              <a:t>MuSLI</a:t>
            </a:r>
            <a:r>
              <a:rPr lang="en-US" sz="1600" dirty="0"/>
              <a:t> (virtual)</a:t>
            </a:r>
          </a:p>
          <a:p>
            <a:pPr marL="342900" indent="-342900">
              <a:lnSpc>
                <a:spcPct val="90000"/>
              </a:lnSpc>
              <a:spcBef>
                <a:spcPct val="20000"/>
              </a:spcBef>
            </a:pPr>
            <a:r>
              <a:rPr lang="en-US" sz="1600" dirty="0"/>
              <a:t>	2022: 25</a:t>
            </a:r>
            <a:r>
              <a:rPr lang="en-US" sz="1600" baseline="30000" dirty="0"/>
              <a:t>th</a:t>
            </a:r>
            <a:r>
              <a:rPr lang="en-US" sz="1600" dirty="0"/>
              <a:t> (Silver) Anniversary/AFOLU</a:t>
            </a:r>
          </a:p>
          <a:p>
            <a:pPr marL="342900" indent="-342900">
              <a:lnSpc>
                <a:spcPct val="90000"/>
              </a:lnSpc>
              <a:spcBef>
                <a:spcPct val="20000"/>
              </a:spcBef>
            </a:pPr>
            <a:r>
              <a:rPr lang="en-US" sz="1600" dirty="0"/>
              <a:t>	2023: </a:t>
            </a:r>
            <a:r>
              <a:rPr lang="en-US" sz="1600" dirty="0">
                <a:highlight>
                  <a:srgbClr val="FFFF00"/>
                </a:highlight>
              </a:rPr>
              <a:t>Joint CC&amp;E FA/Hot spots/ECS</a:t>
            </a:r>
          </a:p>
          <a:p>
            <a:pPr marL="342900" indent="-342900">
              <a:lnSpc>
                <a:spcPct val="90000"/>
              </a:lnSpc>
              <a:spcBef>
                <a:spcPct val="20000"/>
              </a:spcBef>
            </a:pPr>
            <a:endParaRPr lang="en-US" sz="1600" dirty="0"/>
          </a:p>
          <a:p>
            <a:pPr marL="342900" indent="-342900">
              <a:lnSpc>
                <a:spcPct val="90000"/>
              </a:lnSpc>
              <a:spcBef>
                <a:spcPct val="20000"/>
              </a:spcBef>
            </a:pPr>
            <a:endParaRPr lang="en-US" sz="1600" dirty="0"/>
          </a:p>
          <a:p>
            <a:pPr marL="342900" indent="-342900">
              <a:lnSpc>
                <a:spcPct val="90000"/>
              </a:lnSpc>
              <a:spcBef>
                <a:spcPct val="20000"/>
              </a:spcBef>
            </a:pPr>
            <a:r>
              <a:rPr lang="en-US" sz="1600" dirty="0"/>
              <a:t> </a:t>
            </a:r>
          </a:p>
          <a:p>
            <a:pPr marL="342900" indent="-342900">
              <a:lnSpc>
                <a:spcPct val="90000"/>
              </a:lnSpc>
              <a:spcBef>
                <a:spcPct val="20000"/>
              </a:spcBef>
            </a:pPr>
            <a:endParaRPr lang="en-US" sz="1600" dirty="0"/>
          </a:p>
          <a:p>
            <a:pPr marL="342900" indent="-342900">
              <a:lnSpc>
                <a:spcPct val="90000"/>
              </a:lnSpc>
              <a:spcBef>
                <a:spcPct val="20000"/>
              </a:spcBef>
            </a:pPr>
            <a:endParaRPr lang="en-US" sz="1600" dirty="0"/>
          </a:p>
          <a:p>
            <a:pPr marL="342900" indent="-342900">
              <a:lnSpc>
                <a:spcPct val="90000"/>
              </a:lnSpc>
              <a:spcBef>
                <a:spcPct val="20000"/>
              </a:spcBef>
            </a:pPr>
            <a:endParaRPr lang="en-US" sz="1600" dirty="0"/>
          </a:p>
          <a:p>
            <a:pPr marL="342900" indent="-342900">
              <a:lnSpc>
                <a:spcPct val="90000"/>
              </a:lnSpc>
              <a:spcBef>
                <a:spcPct val="20000"/>
              </a:spcBef>
            </a:pPr>
            <a:r>
              <a:rPr lang="en-US" sz="1600" i="1" dirty="0"/>
              <a:t>	</a:t>
            </a:r>
          </a:p>
        </p:txBody>
      </p:sp>
      <p:pic>
        <p:nvPicPr>
          <p:cNvPr id="5" name="Picture 4">
            <a:extLst>
              <a:ext uri="{FF2B5EF4-FFF2-40B4-BE49-F238E27FC236}">
                <a16:creationId xmlns:a16="http://schemas.microsoft.com/office/drawing/2014/main" id="{F37C8641-E26C-C685-22D5-9A37C7AC9A2A}"/>
              </a:ext>
            </a:extLst>
          </p:cNvPr>
          <p:cNvPicPr>
            <a:picLocks noChangeAspect="1"/>
          </p:cNvPicPr>
          <p:nvPr/>
        </p:nvPicPr>
        <p:blipFill>
          <a:blip r:embed="rId3"/>
          <a:stretch>
            <a:fillRect/>
          </a:stretch>
        </p:blipFill>
        <p:spPr>
          <a:xfrm>
            <a:off x="4875386" y="4936590"/>
            <a:ext cx="2294056" cy="1749552"/>
          </a:xfrm>
          <a:prstGeom prst="rect">
            <a:avLst/>
          </a:prstGeom>
        </p:spPr>
      </p:pic>
      <p:pic>
        <p:nvPicPr>
          <p:cNvPr id="6" name="Picture 5">
            <a:extLst>
              <a:ext uri="{FF2B5EF4-FFF2-40B4-BE49-F238E27FC236}">
                <a16:creationId xmlns:a16="http://schemas.microsoft.com/office/drawing/2014/main" id="{36A2697A-C2C6-352D-9226-CE625139A8FD}"/>
              </a:ext>
            </a:extLst>
          </p:cNvPr>
          <p:cNvPicPr>
            <a:picLocks noChangeAspect="1"/>
          </p:cNvPicPr>
          <p:nvPr/>
        </p:nvPicPr>
        <p:blipFill>
          <a:blip r:embed="rId4"/>
          <a:stretch>
            <a:fillRect/>
          </a:stretch>
        </p:blipFill>
        <p:spPr>
          <a:xfrm>
            <a:off x="762000" y="4953000"/>
            <a:ext cx="3124200" cy="1749552"/>
          </a:xfrm>
          <a:prstGeom prst="rect">
            <a:avLst/>
          </a:prstGeom>
        </p:spPr>
      </p:pic>
    </p:spTree>
    <p:extLst>
      <p:ext uri="{BB962C8B-B14F-4D97-AF65-F5344CB8AC3E}">
        <p14:creationId xmlns:p14="http://schemas.microsoft.com/office/powerpoint/2010/main" val="3767993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ChangeArrowheads="1"/>
          </p:cNvSpPr>
          <p:nvPr/>
        </p:nvSpPr>
        <p:spPr bwMode="auto">
          <a:xfrm>
            <a:off x="512159" y="2088198"/>
            <a:ext cx="7135813" cy="469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7866" tIns="33338" rIns="67866" bIns="33338" anchor="ctr"/>
          <a:lstStyle/>
          <a:p>
            <a:pPr algn="ctr">
              <a:lnSpc>
                <a:spcPct val="85000"/>
              </a:lnSpc>
            </a:pPr>
            <a:r>
              <a:rPr lang="en-US" sz="1800" i="1" u="sng" dirty="0">
                <a:latin typeface="Arial Unicode MS" charset="0"/>
              </a:rPr>
              <a:t>Systematic Missions</a:t>
            </a:r>
            <a:r>
              <a:rPr lang="en-US" sz="1500" b="1" dirty="0">
                <a:latin typeface="Arial Unicode MS" charset="0"/>
              </a:rPr>
              <a:t> </a:t>
            </a:r>
            <a:r>
              <a:rPr lang="en-US" sz="1200" b="1" dirty="0">
                <a:latin typeface="Arial Unicode MS" charset="0"/>
              </a:rPr>
              <a:t>- </a:t>
            </a:r>
            <a:r>
              <a:rPr lang="en-US" sz="1800" dirty="0">
                <a:latin typeface="Arial Unicode MS" charset="0"/>
              </a:rPr>
              <a:t>Observation of Key Earth System Interactions</a:t>
            </a:r>
            <a:endParaRPr lang="en-US" sz="1200" b="1" dirty="0">
              <a:latin typeface="Arial Unicode MS" charset="0"/>
            </a:endParaRPr>
          </a:p>
        </p:txBody>
      </p:sp>
      <p:pic>
        <p:nvPicPr>
          <p:cNvPr id="26626" name="Picture 3">
            <a:hlinkClick r:id="rId3" action="ppaction://hlinkfile"/>
          </p:cNvPr>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09531" y="2493300"/>
            <a:ext cx="1222399" cy="1123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7" name="Picture 4"/>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28112" y="2481572"/>
            <a:ext cx="1475361" cy="11458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8" name="Picture 5"/>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6870" y="2468650"/>
            <a:ext cx="1435466" cy="1123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9" name="Rectangle 6"/>
          <p:cNvSpPr>
            <a:spLocks noChangeArrowheads="1"/>
          </p:cNvSpPr>
          <p:nvPr/>
        </p:nvSpPr>
        <p:spPr bwMode="auto">
          <a:xfrm>
            <a:off x="1885950" y="3647123"/>
            <a:ext cx="888206" cy="5059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7866" tIns="33338" rIns="67866" bIns="33338">
            <a:spAutoFit/>
          </a:bodyPr>
          <a:lstStyle/>
          <a:p>
            <a:pPr algn="ctr">
              <a:spcBef>
                <a:spcPct val="50000"/>
              </a:spcBef>
            </a:pPr>
            <a:r>
              <a:rPr lang="en-US" sz="1800" b="1" u="sng" dirty="0">
                <a:latin typeface="Arial Unicode MS" charset="0"/>
              </a:rPr>
              <a:t>Terra</a:t>
            </a:r>
            <a:r>
              <a:rPr lang="en-US" sz="1050" dirty="0">
                <a:latin typeface="Arial Unicode MS" charset="0"/>
              </a:rPr>
              <a:t> 12/18/99</a:t>
            </a:r>
            <a:endParaRPr lang="en-US" sz="1050" b="1" u="sng" dirty="0">
              <a:latin typeface="Arial Unicode MS" charset="0"/>
            </a:endParaRPr>
          </a:p>
        </p:txBody>
      </p:sp>
      <p:sp>
        <p:nvSpPr>
          <p:cNvPr id="26630" name="Rectangle 7"/>
          <p:cNvSpPr>
            <a:spLocks noChangeArrowheads="1"/>
          </p:cNvSpPr>
          <p:nvPr/>
        </p:nvSpPr>
        <p:spPr bwMode="auto">
          <a:xfrm>
            <a:off x="3348583" y="3647122"/>
            <a:ext cx="857250" cy="5059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7866" tIns="33338" rIns="67866" bIns="33338">
            <a:spAutoFit/>
          </a:bodyPr>
          <a:lstStyle/>
          <a:p>
            <a:pPr algn="ctr">
              <a:spcBef>
                <a:spcPct val="50000"/>
              </a:spcBef>
            </a:pPr>
            <a:r>
              <a:rPr lang="en-US" sz="1800" b="1" u="sng" dirty="0">
                <a:latin typeface="Arial Unicode MS" charset="0"/>
              </a:rPr>
              <a:t>Aqua </a:t>
            </a:r>
            <a:r>
              <a:rPr lang="en-US" sz="1050" dirty="0">
                <a:latin typeface="Arial Unicode MS" charset="0"/>
              </a:rPr>
              <a:t>5/3/02</a:t>
            </a:r>
            <a:endParaRPr lang="en-US" sz="1050" b="1" dirty="0">
              <a:latin typeface="Arial Unicode MS" charset="0"/>
            </a:endParaRPr>
          </a:p>
        </p:txBody>
      </p:sp>
      <p:sp>
        <p:nvSpPr>
          <p:cNvPr id="26631" name="Rectangle 8"/>
          <p:cNvSpPr>
            <a:spLocks noChangeArrowheads="1"/>
          </p:cNvSpPr>
          <p:nvPr/>
        </p:nvSpPr>
        <p:spPr bwMode="auto">
          <a:xfrm>
            <a:off x="0" y="3651249"/>
            <a:ext cx="1627811" cy="7829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7866" tIns="33338" rIns="67866" bIns="33338">
            <a:spAutoFit/>
          </a:bodyPr>
          <a:lstStyle/>
          <a:p>
            <a:pPr algn="ctr">
              <a:spcBef>
                <a:spcPct val="50000"/>
              </a:spcBef>
            </a:pPr>
            <a:r>
              <a:rPr lang="en-US" sz="1800" b="1" u="sng" dirty="0">
                <a:latin typeface="Arial Unicode MS" charset="0"/>
              </a:rPr>
              <a:t>Landsat</a:t>
            </a:r>
            <a:r>
              <a:rPr lang="en-US" sz="1050" b="1" u="sng" dirty="0">
                <a:latin typeface="Arial Unicode MS" charset="0"/>
              </a:rPr>
              <a:t>  </a:t>
            </a:r>
            <a:r>
              <a:rPr lang="en-US" b="1" u="sng" dirty="0">
                <a:latin typeface="Arial Unicode MS" charset="0"/>
              </a:rPr>
              <a:t>5</a:t>
            </a:r>
            <a:r>
              <a:rPr lang="en-US" sz="3600" b="1" u="sng" dirty="0">
                <a:latin typeface="Arial Unicode MS" charset="0"/>
              </a:rPr>
              <a:t> </a:t>
            </a:r>
            <a:r>
              <a:rPr lang="en-US" b="1" u="sng" dirty="0">
                <a:latin typeface="Arial Unicode MS" charset="0"/>
              </a:rPr>
              <a:t>&amp; 7     </a:t>
            </a:r>
            <a:r>
              <a:rPr lang="en-US" sz="1050" dirty="0">
                <a:latin typeface="Arial Unicode MS" charset="0"/>
              </a:rPr>
              <a:t>3/1/84 &amp; 4/15/99</a:t>
            </a:r>
          </a:p>
        </p:txBody>
      </p:sp>
      <p:sp>
        <p:nvSpPr>
          <p:cNvPr id="697353" name="Rectangle 9"/>
          <p:cNvSpPr>
            <a:spLocks noChangeArrowheads="1"/>
          </p:cNvSpPr>
          <p:nvPr/>
        </p:nvSpPr>
        <p:spPr bwMode="auto">
          <a:xfrm>
            <a:off x="296016" y="784960"/>
            <a:ext cx="8285086" cy="851877"/>
          </a:xfrm>
          <a:prstGeom prst="rect">
            <a:avLst/>
          </a:prstGeom>
          <a:noFill/>
          <a:ln w="9525">
            <a:noFill/>
            <a:miter lim="800000"/>
            <a:headEnd/>
            <a:tailEnd/>
          </a:ln>
          <a:effectLst/>
        </p:spPr>
        <p:txBody>
          <a:bodyPr lIns="69056" tIns="34529" rIns="69056" bIns="34529" anchor="ctr"/>
          <a:lstStyle/>
          <a:p>
            <a:pPr algn="ctr">
              <a:defRPr/>
            </a:pPr>
            <a:r>
              <a:rPr lang="en-US" sz="3200" dirty="0">
                <a:solidFill>
                  <a:srgbClr val="FFFF00"/>
                </a:solidFill>
                <a:effectLst>
                  <a:outerShdw blurRad="38100" dist="38100" dir="2700000" algn="tl">
                    <a:srgbClr val="DDDDDD"/>
                  </a:outerShdw>
                </a:effectLst>
              </a:rPr>
              <a:t>NASA LCLUC-Relevant </a:t>
            </a:r>
            <a:r>
              <a:rPr lang="en-US" sz="3200" dirty="0">
                <a:solidFill>
                  <a:srgbClr val="FFFF00"/>
                </a:solidFill>
                <a:effectLst>
                  <a:outerShdw blurRad="38100" dist="38100" dir="2700000" algn="tl">
                    <a:srgbClr val="DDDDDD"/>
                  </a:outerShdw>
                </a:effectLst>
                <a:latin typeface="+mn-lt"/>
              </a:rPr>
              <a:t>Missions</a:t>
            </a:r>
          </a:p>
          <a:p>
            <a:pPr algn="ctr">
              <a:defRPr/>
            </a:pPr>
            <a:r>
              <a:rPr lang="en-US" sz="3200" dirty="0">
                <a:solidFill>
                  <a:srgbClr val="FFFF00"/>
                </a:solidFill>
                <a:effectLst>
                  <a:outerShdw blurRad="38100" dist="38100" dir="2700000" algn="tl">
                    <a:srgbClr val="DDDDDD"/>
                  </a:outerShdw>
                </a:effectLst>
              </a:rPr>
              <a:t>in the Past 25 years</a:t>
            </a:r>
            <a:endParaRPr lang="en-US" sz="3200" dirty="0">
              <a:solidFill>
                <a:srgbClr val="FFFF00"/>
              </a:solidFill>
              <a:effectLst>
                <a:outerShdw blurRad="38100" dist="38100" dir="2700000" algn="tl">
                  <a:srgbClr val="DDDDDD"/>
                </a:outerShdw>
              </a:effectLst>
              <a:latin typeface="+mn-lt"/>
            </a:endParaRPr>
          </a:p>
        </p:txBody>
      </p:sp>
      <p:sp>
        <p:nvSpPr>
          <p:cNvPr id="26634" name="Rectangle 14"/>
          <p:cNvSpPr>
            <a:spLocks noChangeArrowheads="1"/>
          </p:cNvSpPr>
          <p:nvPr/>
        </p:nvSpPr>
        <p:spPr bwMode="auto">
          <a:xfrm>
            <a:off x="2619803" y="6087677"/>
            <a:ext cx="2659545" cy="2519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7866" tIns="33338" rIns="67866" bIns="33338">
            <a:spAutoFit/>
          </a:bodyPr>
          <a:lstStyle/>
          <a:p>
            <a:pPr algn="ctr">
              <a:spcBef>
                <a:spcPct val="50000"/>
              </a:spcBef>
            </a:pPr>
            <a:r>
              <a:rPr lang="en-US" sz="800" b="1" u="sng" dirty="0">
                <a:latin typeface="Arial Unicode MS" charset="0"/>
              </a:rPr>
              <a:t> </a:t>
            </a:r>
            <a:r>
              <a:rPr lang="en-US" sz="1200" b="1" u="sng" dirty="0">
                <a:latin typeface="Arial Unicode MS" charset="0"/>
              </a:rPr>
              <a:t>Earth Observing EO-1</a:t>
            </a:r>
          </a:p>
        </p:txBody>
      </p:sp>
      <p:sp>
        <p:nvSpPr>
          <p:cNvPr id="26636" name="Rectangle 16"/>
          <p:cNvSpPr>
            <a:spLocks noChangeArrowheads="1"/>
          </p:cNvSpPr>
          <p:nvPr/>
        </p:nvSpPr>
        <p:spPr bwMode="auto">
          <a:xfrm>
            <a:off x="-1951" y="6096000"/>
            <a:ext cx="2592069" cy="436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7866" tIns="33338" rIns="67866" bIns="33338">
            <a:spAutoFit/>
          </a:bodyPr>
          <a:lstStyle/>
          <a:p>
            <a:pPr algn="ctr">
              <a:spcBef>
                <a:spcPct val="50000"/>
              </a:spcBef>
            </a:pPr>
            <a:r>
              <a:rPr lang="en-US" sz="1200" b="1" u="sng" dirty="0" err="1">
                <a:latin typeface="Arial Unicode MS" charset="0"/>
              </a:rPr>
              <a:t>ShuttleRadar</a:t>
            </a:r>
            <a:r>
              <a:rPr lang="en-US" sz="1200" b="1" u="sng" dirty="0">
                <a:latin typeface="Arial Unicode MS" charset="0"/>
              </a:rPr>
              <a:t> Topography Mission SRTM</a:t>
            </a:r>
            <a:endParaRPr lang="en-US" sz="1000" b="1" u="sng" dirty="0">
              <a:solidFill>
                <a:srgbClr val="FFFF00"/>
              </a:solidFill>
              <a:latin typeface="Arial Unicode MS" charset="0"/>
            </a:endParaRPr>
          </a:p>
        </p:txBody>
      </p:sp>
      <p:pic>
        <p:nvPicPr>
          <p:cNvPr id="26640" name="Picture 20"/>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4303473" y="2477111"/>
            <a:ext cx="1735892" cy="11458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41" name="Rectangle 7"/>
          <p:cNvSpPr>
            <a:spLocks noChangeArrowheads="1"/>
          </p:cNvSpPr>
          <p:nvPr/>
        </p:nvSpPr>
        <p:spPr bwMode="auto">
          <a:xfrm>
            <a:off x="4679188" y="3649730"/>
            <a:ext cx="1552800" cy="5059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7866" tIns="33338" rIns="67866" bIns="33338">
            <a:spAutoFit/>
          </a:bodyPr>
          <a:lstStyle/>
          <a:p>
            <a:pPr algn="ctr">
              <a:spcBef>
                <a:spcPct val="50000"/>
              </a:spcBef>
            </a:pPr>
            <a:r>
              <a:rPr lang="en-US" sz="1800" b="1" u="sng" dirty="0">
                <a:latin typeface="Arial Unicode MS" charset="0"/>
              </a:rPr>
              <a:t>Suomi-NPP </a:t>
            </a:r>
            <a:r>
              <a:rPr lang="en-US" sz="1050" dirty="0">
                <a:latin typeface="Arial Unicode MS" charset="0"/>
              </a:rPr>
              <a:t>10/28/11</a:t>
            </a:r>
            <a:endParaRPr lang="en-US" sz="1050" b="1" dirty="0">
              <a:latin typeface="Arial Unicode MS" charset="0"/>
            </a:endParaRPr>
          </a:p>
        </p:txBody>
      </p:sp>
      <p:pic>
        <p:nvPicPr>
          <p:cNvPr id="26642" name="Picture 3" descr="D:\LDCM\Spacecraft\Pictures\LDCM in space 2012 High Res.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034580" y="2486382"/>
            <a:ext cx="1499889" cy="113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43" name="Rectangle 8"/>
          <p:cNvSpPr>
            <a:spLocks noChangeArrowheads="1"/>
          </p:cNvSpPr>
          <p:nvPr/>
        </p:nvSpPr>
        <p:spPr bwMode="auto">
          <a:xfrm>
            <a:off x="6200969" y="3647121"/>
            <a:ext cx="1333500" cy="5059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7866" tIns="33338" rIns="67866" bIns="33338">
            <a:spAutoFit/>
          </a:bodyPr>
          <a:lstStyle/>
          <a:p>
            <a:pPr algn="ctr">
              <a:spcBef>
                <a:spcPct val="50000"/>
              </a:spcBef>
            </a:pPr>
            <a:r>
              <a:rPr lang="en-US" sz="1800" b="1" u="sng" dirty="0">
                <a:latin typeface="Arial Unicode MS" charset="0"/>
              </a:rPr>
              <a:t>Landsat</a:t>
            </a:r>
            <a:r>
              <a:rPr lang="en-US" sz="1050" b="1" u="sng" dirty="0">
                <a:latin typeface="Arial Unicode MS" charset="0"/>
              </a:rPr>
              <a:t> </a:t>
            </a:r>
            <a:r>
              <a:rPr lang="en-US" sz="1800" b="1" u="sng" dirty="0">
                <a:latin typeface="Arial Unicode MS" charset="0"/>
              </a:rPr>
              <a:t>8 </a:t>
            </a:r>
            <a:r>
              <a:rPr lang="en-US" sz="1050" dirty="0">
                <a:latin typeface="Arial Unicode MS" charset="0"/>
              </a:rPr>
              <a:t>2/11/13</a:t>
            </a:r>
            <a:endParaRPr lang="en-US" sz="1050" b="1" dirty="0">
              <a:latin typeface="Arial Unicode MS" charset="0"/>
            </a:endParaRPr>
          </a:p>
        </p:txBody>
      </p:sp>
      <p:sp>
        <p:nvSpPr>
          <p:cNvPr id="24" name="TextBox 23">
            <a:extLst>
              <a:ext uri="{FF2B5EF4-FFF2-40B4-BE49-F238E27FC236}">
                <a16:creationId xmlns:a16="http://schemas.microsoft.com/office/drawing/2014/main" id="{7A11B487-AAE5-994E-AF91-4266707AA243}"/>
              </a:ext>
            </a:extLst>
          </p:cNvPr>
          <p:cNvSpPr txBox="1"/>
          <p:nvPr/>
        </p:nvSpPr>
        <p:spPr>
          <a:xfrm>
            <a:off x="5630172" y="4572000"/>
            <a:ext cx="3235895" cy="584775"/>
          </a:xfrm>
          <a:prstGeom prst="rect">
            <a:avLst/>
          </a:prstGeom>
          <a:noFill/>
        </p:spPr>
        <p:txBody>
          <a:bodyPr wrap="square" rtlCol="0">
            <a:spAutoFit/>
          </a:bodyPr>
          <a:lstStyle/>
          <a:p>
            <a:pPr algn="ctr"/>
            <a:r>
              <a:rPr lang="en-US" sz="1600" dirty="0"/>
              <a:t>International Space Station (ISS)</a:t>
            </a:r>
          </a:p>
        </p:txBody>
      </p:sp>
      <p:sp>
        <p:nvSpPr>
          <p:cNvPr id="25" name="Text Box 18">
            <a:extLst>
              <a:ext uri="{FF2B5EF4-FFF2-40B4-BE49-F238E27FC236}">
                <a16:creationId xmlns:a16="http://schemas.microsoft.com/office/drawing/2014/main" id="{559FBD65-D8F0-584B-9169-23D9EE0F9310}"/>
              </a:ext>
            </a:extLst>
          </p:cNvPr>
          <p:cNvSpPr txBox="1">
            <a:spLocks noChangeArrowheads="1"/>
          </p:cNvSpPr>
          <p:nvPr/>
        </p:nvSpPr>
        <p:spPr bwMode="auto">
          <a:xfrm>
            <a:off x="335307" y="6485910"/>
            <a:ext cx="2048357"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050" dirty="0">
                <a:latin typeface="Arial Unicode MS" charset="0"/>
                <a:ea typeface="ＭＳ Ｐゴシック" charset="0"/>
                <a:cs typeface="ＭＳ Ｐゴシック" charset="0"/>
              </a:rPr>
              <a:t>2/11/02-2/22/02 </a:t>
            </a:r>
          </a:p>
          <a:p>
            <a:pPr algn="ctr" eaLnBrk="1" hangingPunct="1"/>
            <a:r>
              <a:rPr lang="en-US" sz="1050" dirty="0">
                <a:latin typeface="Arial Unicode MS" charset="0"/>
                <a:ea typeface="ＭＳ Ｐゴシック" charset="0"/>
                <a:cs typeface="ＭＳ Ｐゴシック" charset="0"/>
              </a:rPr>
              <a:t>  Space Shuttle Endeavour	</a:t>
            </a:r>
          </a:p>
        </p:txBody>
      </p:sp>
      <p:sp>
        <p:nvSpPr>
          <p:cNvPr id="4" name="Rectangle 3">
            <a:extLst>
              <a:ext uri="{FF2B5EF4-FFF2-40B4-BE49-F238E27FC236}">
                <a16:creationId xmlns:a16="http://schemas.microsoft.com/office/drawing/2014/main" id="{BA84E0E2-59BB-1141-87F4-32CC7CB2E331}"/>
              </a:ext>
            </a:extLst>
          </p:cNvPr>
          <p:cNvSpPr/>
          <p:nvPr/>
        </p:nvSpPr>
        <p:spPr>
          <a:xfrm>
            <a:off x="3275279" y="6578285"/>
            <a:ext cx="1393330" cy="253916"/>
          </a:xfrm>
          <a:prstGeom prst="rect">
            <a:avLst/>
          </a:prstGeom>
        </p:spPr>
        <p:txBody>
          <a:bodyPr wrap="none">
            <a:spAutoFit/>
          </a:bodyPr>
          <a:lstStyle/>
          <a:p>
            <a:r>
              <a:rPr lang="en-US" sz="1050" dirty="0">
                <a:latin typeface="Arial Unicode MS" charset="0"/>
                <a:ea typeface="ＭＳ Ｐゴシック" charset="0"/>
                <a:cs typeface="ＭＳ Ｐゴシック" charset="0"/>
              </a:rPr>
              <a:t> 11/21/00-3/30/2017</a:t>
            </a:r>
            <a:endParaRPr lang="en-US" sz="1050" dirty="0"/>
          </a:p>
        </p:txBody>
      </p:sp>
      <p:sp>
        <p:nvSpPr>
          <p:cNvPr id="3" name="TextBox 2">
            <a:extLst>
              <a:ext uri="{FF2B5EF4-FFF2-40B4-BE49-F238E27FC236}">
                <a16:creationId xmlns:a16="http://schemas.microsoft.com/office/drawing/2014/main" id="{8CCA5D1E-44C5-3447-BA7B-CBF5171840ED}"/>
              </a:ext>
            </a:extLst>
          </p:cNvPr>
          <p:cNvSpPr txBox="1"/>
          <p:nvPr/>
        </p:nvSpPr>
        <p:spPr>
          <a:xfrm>
            <a:off x="2716317" y="4053798"/>
            <a:ext cx="941283" cy="369332"/>
          </a:xfrm>
          <a:prstGeom prst="rect">
            <a:avLst/>
          </a:prstGeom>
          <a:noFill/>
        </p:spPr>
        <p:txBody>
          <a:bodyPr wrap="none" rtlCol="0">
            <a:spAutoFit/>
          </a:bodyPr>
          <a:lstStyle/>
          <a:p>
            <a:r>
              <a:rPr lang="en-US" i="1" dirty="0"/>
              <a:t>MODIS</a:t>
            </a:r>
          </a:p>
        </p:txBody>
      </p:sp>
      <p:cxnSp>
        <p:nvCxnSpPr>
          <p:cNvPr id="27" name="Straight Connector 26">
            <a:extLst>
              <a:ext uri="{FF2B5EF4-FFF2-40B4-BE49-F238E27FC236}">
                <a16:creationId xmlns:a16="http://schemas.microsoft.com/office/drawing/2014/main" id="{65F3A4B2-DF74-BD44-978F-1D71693FAE50}"/>
              </a:ext>
            </a:extLst>
          </p:cNvPr>
          <p:cNvCxnSpPr>
            <a:cxnSpLocks/>
          </p:cNvCxnSpPr>
          <p:nvPr/>
        </p:nvCxnSpPr>
        <p:spPr>
          <a:xfrm>
            <a:off x="2662448" y="3697759"/>
            <a:ext cx="427997" cy="417041"/>
          </a:xfrm>
          <a:prstGeom prst="line">
            <a:avLst/>
          </a:prstGeom>
          <a:ln>
            <a:headEnd type="stealth"/>
            <a:tailEnd type="none"/>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C94ABBF4-A83A-E44F-A301-2447605A9CCE}"/>
              </a:ext>
            </a:extLst>
          </p:cNvPr>
          <p:cNvCxnSpPr>
            <a:cxnSpLocks/>
          </p:cNvCxnSpPr>
          <p:nvPr/>
        </p:nvCxnSpPr>
        <p:spPr>
          <a:xfrm flipH="1">
            <a:off x="3090445" y="3647122"/>
            <a:ext cx="347208" cy="450766"/>
          </a:xfrm>
          <a:prstGeom prst="line">
            <a:avLst/>
          </a:prstGeom>
          <a:ln>
            <a:headEnd type="stealth"/>
            <a:tailEnd type="non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9855C99C-62B9-9A4F-A364-B760C3912DAC}"/>
              </a:ext>
            </a:extLst>
          </p:cNvPr>
          <p:cNvSpPr txBox="1"/>
          <p:nvPr/>
        </p:nvSpPr>
        <p:spPr>
          <a:xfrm>
            <a:off x="1942593" y="4065000"/>
            <a:ext cx="954107" cy="369332"/>
          </a:xfrm>
          <a:prstGeom prst="rect">
            <a:avLst/>
          </a:prstGeom>
          <a:noFill/>
        </p:spPr>
        <p:txBody>
          <a:bodyPr wrap="none" rtlCol="0">
            <a:spAutoFit/>
          </a:bodyPr>
          <a:lstStyle/>
          <a:p>
            <a:r>
              <a:rPr lang="en-US" i="1" dirty="0"/>
              <a:t>ASTER</a:t>
            </a:r>
          </a:p>
        </p:txBody>
      </p:sp>
      <p:sp>
        <p:nvSpPr>
          <p:cNvPr id="34" name="TextBox 33">
            <a:extLst>
              <a:ext uri="{FF2B5EF4-FFF2-40B4-BE49-F238E27FC236}">
                <a16:creationId xmlns:a16="http://schemas.microsoft.com/office/drawing/2014/main" id="{F97A64DF-5C30-B241-AF65-4F98D25575F0}"/>
              </a:ext>
            </a:extLst>
          </p:cNvPr>
          <p:cNvSpPr txBox="1"/>
          <p:nvPr/>
        </p:nvSpPr>
        <p:spPr>
          <a:xfrm>
            <a:off x="5061890" y="4068720"/>
            <a:ext cx="787395" cy="369332"/>
          </a:xfrm>
          <a:prstGeom prst="rect">
            <a:avLst/>
          </a:prstGeom>
          <a:noFill/>
        </p:spPr>
        <p:txBody>
          <a:bodyPr wrap="none" rtlCol="0">
            <a:spAutoFit/>
          </a:bodyPr>
          <a:lstStyle/>
          <a:p>
            <a:r>
              <a:rPr lang="en-US" i="1" dirty="0"/>
              <a:t>VIIRS</a:t>
            </a:r>
          </a:p>
        </p:txBody>
      </p:sp>
      <p:pic>
        <p:nvPicPr>
          <p:cNvPr id="35" name="Picture 3">
            <a:extLst>
              <a:ext uri="{FF2B5EF4-FFF2-40B4-BE49-F238E27FC236}">
                <a16:creationId xmlns:a16="http://schemas.microsoft.com/office/drawing/2014/main" id="{75DAB57D-2A96-5741-981F-7F5720E2413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612610" y="5148199"/>
            <a:ext cx="1631880" cy="969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7">
            <a:extLst>
              <a:ext uri="{FF2B5EF4-FFF2-40B4-BE49-F238E27FC236}">
                <a16:creationId xmlns:a16="http://schemas.microsoft.com/office/drawing/2014/main" id="{2759E225-71D8-254A-BBA7-F53A4360FF69}"/>
              </a:ext>
            </a:extLst>
          </p:cNvPr>
          <p:cNvPicPr>
            <a:picLocks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347031" y="5195273"/>
            <a:ext cx="1253544" cy="8573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 name="Rectangle 19">
            <a:extLst>
              <a:ext uri="{FF2B5EF4-FFF2-40B4-BE49-F238E27FC236}">
                <a16:creationId xmlns:a16="http://schemas.microsoft.com/office/drawing/2014/main" id="{764FE90E-6CE3-824B-A308-0B2D9E069B2F}"/>
              </a:ext>
            </a:extLst>
          </p:cNvPr>
          <p:cNvSpPr>
            <a:spLocks noChangeArrowheads="1"/>
          </p:cNvSpPr>
          <p:nvPr/>
        </p:nvSpPr>
        <p:spPr bwMode="auto">
          <a:xfrm>
            <a:off x="-165480" y="4566177"/>
            <a:ext cx="5879272" cy="773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7866" tIns="33338" rIns="67866" bIns="33338" anchor="ctr"/>
          <a:lstStyle/>
          <a:p>
            <a:pPr marL="1419225" indent="-1419225" algn="ctr">
              <a:lnSpc>
                <a:spcPct val="85000"/>
              </a:lnSpc>
            </a:pPr>
            <a:r>
              <a:rPr lang="en-US" i="1" u="sng" dirty="0">
                <a:latin typeface="Arial Unicode MS" charset="0"/>
              </a:rPr>
              <a:t>Exploratory Missions</a:t>
            </a:r>
            <a:r>
              <a:rPr lang="en-US" b="1" dirty="0">
                <a:latin typeface="Arial Unicode MS" charset="0"/>
              </a:rPr>
              <a:t> </a:t>
            </a:r>
            <a:r>
              <a:rPr lang="en-US" sz="1200" b="1" dirty="0">
                <a:latin typeface="Arial Unicode MS" charset="0"/>
              </a:rPr>
              <a:t>– </a:t>
            </a:r>
          </a:p>
          <a:p>
            <a:pPr marL="1419225" indent="-1419225" algn="ctr">
              <a:lnSpc>
                <a:spcPct val="85000"/>
              </a:lnSpc>
            </a:pPr>
            <a:r>
              <a:rPr lang="en-US" sz="1600" dirty="0">
                <a:latin typeface="Arial Unicode MS" charset="0"/>
              </a:rPr>
              <a:t>Exploration of Specific Earth System Processes </a:t>
            </a:r>
          </a:p>
          <a:p>
            <a:pPr marL="1419225" indent="-1419225" algn="ctr">
              <a:lnSpc>
                <a:spcPct val="85000"/>
              </a:lnSpc>
            </a:pPr>
            <a:r>
              <a:rPr lang="en-US" sz="1600" dirty="0">
                <a:latin typeface="Arial Unicode MS" charset="0"/>
              </a:rPr>
              <a:t>and Demonstration of Technologies</a:t>
            </a:r>
          </a:p>
          <a:p>
            <a:pPr marL="1419225" indent="-1419225" algn="ctr">
              <a:lnSpc>
                <a:spcPct val="85000"/>
              </a:lnSpc>
            </a:pPr>
            <a:endParaRPr lang="en-US" dirty="0">
              <a:latin typeface="Arial Unicode MS" charset="0"/>
            </a:endParaRPr>
          </a:p>
        </p:txBody>
      </p:sp>
      <p:pic>
        <p:nvPicPr>
          <p:cNvPr id="39" name="Picture 15" descr="srtm">
            <a:extLst>
              <a:ext uri="{FF2B5EF4-FFF2-40B4-BE49-F238E27FC236}">
                <a16:creationId xmlns:a16="http://schemas.microsoft.com/office/drawing/2014/main" id="{2B86C5CE-9DCB-D147-8913-B1E349871528}"/>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62000" y="5169524"/>
            <a:ext cx="962602" cy="8831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9">
            <a:extLst>
              <a:ext uri="{FF2B5EF4-FFF2-40B4-BE49-F238E27FC236}">
                <a16:creationId xmlns:a16="http://schemas.microsoft.com/office/drawing/2014/main" id="{BA062AFD-024F-1347-8C93-E9ABAEAD3709}"/>
              </a:ext>
            </a:extLst>
          </p:cNvPr>
          <p:cNvSpPr/>
          <p:nvPr/>
        </p:nvSpPr>
        <p:spPr>
          <a:xfrm>
            <a:off x="6455218" y="6208203"/>
            <a:ext cx="1789272" cy="600164"/>
          </a:xfrm>
          <a:prstGeom prst="rect">
            <a:avLst/>
          </a:prstGeom>
        </p:spPr>
        <p:txBody>
          <a:bodyPr wrap="none">
            <a:spAutoFit/>
          </a:bodyPr>
          <a:lstStyle/>
          <a:p>
            <a:pPr algn="ctr"/>
            <a:r>
              <a:rPr lang="en-US" sz="1100" b="1" dirty="0"/>
              <a:t>ECOSTRESS</a:t>
            </a:r>
            <a:r>
              <a:rPr lang="en-US" sz="1100" dirty="0"/>
              <a:t> (thermal IR) </a:t>
            </a:r>
          </a:p>
          <a:p>
            <a:pPr algn="ctr"/>
            <a:r>
              <a:rPr lang="en-US" sz="1100" b="1" dirty="0"/>
              <a:t>GEDI</a:t>
            </a:r>
            <a:r>
              <a:rPr lang="en-US" sz="1100" dirty="0"/>
              <a:t> (Lidar) </a:t>
            </a:r>
          </a:p>
          <a:p>
            <a:pPr algn="ctr"/>
            <a:r>
              <a:rPr lang="en-US" sz="1100" b="1" dirty="0"/>
              <a:t>DESIS</a:t>
            </a:r>
            <a:r>
              <a:rPr lang="en-US" sz="1100" dirty="0"/>
              <a:t> (Hyperspectral)</a:t>
            </a:r>
          </a:p>
        </p:txBody>
      </p:sp>
      <p:sp>
        <p:nvSpPr>
          <p:cNvPr id="30" name="TextBox 29">
            <a:extLst>
              <a:ext uri="{FF2B5EF4-FFF2-40B4-BE49-F238E27FC236}">
                <a16:creationId xmlns:a16="http://schemas.microsoft.com/office/drawing/2014/main" id="{622B50A9-7B83-1D4F-90BF-62C8B094E03C}"/>
              </a:ext>
            </a:extLst>
          </p:cNvPr>
          <p:cNvSpPr txBox="1"/>
          <p:nvPr/>
        </p:nvSpPr>
        <p:spPr>
          <a:xfrm>
            <a:off x="2887496" y="6231286"/>
            <a:ext cx="2446504" cy="276999"/>
          </a:xfrm>
          <a:prstGeom prst="rect">
            <a:avLst/>
          </a:prstGeom>
          <a:noFill/>
        </p:spPr>
        <p:txBody>
          <a:bodyPr wrap="none" rtlCol="0">
            <a:spAutoFit/>
          </a:bodyPr>
          <a:lstStyle/>
          <a:p>
            <a:r>
              <a:rPr lang="en-US" sz="1200" i="1" dirty="0"/>
              <a:t>ALI (predecessor of Landsat-8)</a:t>
            </a:r>
          </a:p>
        </p:txBody>
      </p:sp>
      <p:sp>
        <p:nvSpPr>
          <p:cNvPr id="31" name="TextBox 30">
            <a:extLst>
              <a:ext uri="{FF2B5EF4-FFF2-40B4-BE49-F238E27FC236}">
                <a16:creationId xmlns:a16="http://schemas.microsoft.com/office/drawing/2014/main" id="{DBCDBE5B-F4B1-8145-B5B4-FBA60DC3C292}"/>
              </a:ext>
            </a:extLst>
          </p:cNvPr>
          <p:cNvSpPr txBox="1"/>
          <p:nvPr/>
        </p:nvSpPr>
        <p:spPr>
          <a:xfrm>
            <a:off x="2727311" y="6362074"/>
            <a:ext cx="2759089" cy="261610"/>
          </a:xfrm>
          <a:prstGeom prst="rect">
            <a:avLst/>
          </a:prstGeom>
          <a:noFill/>
        </p:spPr>
        <p:txBody>
          <a:bodyPr wrap="none" rtlCol="0">
            <a:spAutoFit/>
          </a:bodyPr>
          <a:lstStyle/>
          <a:p>
            <a:r>
              <a:rPr lang="en-US" sz="1100" i="1" dirty="0"/>
              <a:t>Hyperion – first hyperspectral in space</a:t>
            </a:r>
          </a:p>
        </p:txBody>
      </p:sp>
      <p:sp>
        <p:nvSpPr>
          <p:cNvPr id="5" name="Rectangle 4">
            <a:extLst>
              <a:ext uri="{FF2B5EF4-FFF2-40B4-BE49-F238E27FC236}">
                <a16:creationId xmlns:a16="http://schemas.microsoft.com/office/drawing/2014/main" id="{4573DBEB-6BF4-5D44-ABE9-0DCAC258DBEF}"/>
              </a:ext>
            </a:extLst>
          </p:cNvPr>
          <p:cNvSpPr/>
          <p:nvPr/>
        </p:nvSpPr>
        <p:spPr>
          <a:xfrm>
            <a:off x="1524000" y="6245423"/>
            <a:ext cx="652743" cy="307777"/>
          </a:xfrm>
          <a:prstGeom prst="rect">
            <a:avLst/>
          </a:prstGeom>
        </p:spPr>
        <p:txBody>
          <a:bodyPr wrap="none">
            <a:spAutoFit/>
          </a:bodyPr>
          <a:lstStyle/>
          <a:p>
            <a:r>
              <a:rPr lang="en-US" sz="1400" b="1" u="sng" dirty="0">
                <a:latin typeface="Arial Unicode MS" charset="0"/>
              </a:rPr>
              <a:t>active</a:t>
            </a:r>
            <a:endParaRPr lang="en-US" sz="1400" dirty="0"/>
          </a:p>
        </p:txBody>
      </p:sp>
      <p:sp>
        <p:nvSpPr>
          <p:cNvPr id="7" name="TextBox 6">
            <a:extLst>
              <a:ext uri="{FF2B5EF4-FFF2-40B4-BE49-F238E27FC236}">
                <a16:creationId xmlns:a16="http://schemas.microsoft.com/office/drawing/2014/main" id="{4B9EA025-99D9-0FCD-1937-90444E7F4B07}"/>
              </a:ext>
            </a:extLst>
          </p:cNvPr>
          <p:cNvSpPr txBox="1"/>
          <p:nvPr/>
        </p:nvSpPr>
        <p:spPr>
          <a:xfrm>
            <a:off x="8261825" y="6224842"/>
            <a:ext cx="882175" cy="430887"/>
          </a:xfrm>
          <a:prstGeom prst="rect">
            <a:avLst/>
          </a:prstGeom>
          <a:noFill/>
        </p:spPr>
        <p:txBody>
          <a:bodyPr wrap="square" rtlCol="0">
            <a:spAutoFit/>
          </a:bodyPr>
          <a:lstStyle/>
          <a:p>
            <a:r>
              <a:rPr lang="en-US" sz="1100" dirty="0"/>
              <a:t>Deployed in 2018</a:t>
            </a:r>
          </a:p>
        </p:txBody>
      </p:sp>
      <p:sp>
        <p:nvSpPr>
          <p:cNvPr id="11" name="Rectangle 8">
            <a:extLst>
              <a:ext uri="{FF2B5EF4-FFF2-40B4-BE49-F238E27FC236}">
                <a16:creationId xmlns:a16="http://schemas.microsoft.com/office/drawing/2014/main" id="{7EC724F8-DBC4-A2B3-ADCD-1430AEBA5A08}"/>
              </a:ext>
            </a:extLst>
          </p:cNvPr>
          <p:cNvSpPr>
            <a:spLocks noChangeArrowheads="1"/>
          </p:cNvSpPr>
          <p:nvPr/>
        </p:nvSpPr>
        <p:spPr bwMode="auto">
          <a:xfrm>
            <a:off x="7670978" y="3648911"/>
            <a:ext cx="1333500" cy="5059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7866" tIns="33338" rIns="67866" bIns="33338">
            <a:spAutoFit/>
          </a:bodyPr>
          <a:lstStyle/>
          <a:p>
            <a:pPr algn="ctr">
              <a:spcBef>
                <a:spcPct val="50000"/>
              </a:spcBef>
            </a:pPr>
            <a:r>
              <a:rPr lang="en-US" sz="1800" b="1" u="sng" dirty="0">
                <a:latin typeface="Arial Unicode MS" charset="0"/>
              </a:rPr>
              <a:t>Landsat</a:t>
            </a:r>
            <a:r>
              <a:rPr lang="en-US" sz="1050" b="1" u="sng" dirty="0">
                <a:latin typeface="Arial Unicode MS" charset="0"/>
              </a:rPr>
              <a:t> </a:t>
            </a:r>
            <a:r>
              <a:rPr lang="en-US" b="1" u="sng" dirty="0">
                <a:latin typeface="Arial Unicode MS" charset="0"/>
              </a:rPr>
              <a:t>9</a:t>
            </a:r>
            <a:r>
              <a:rPr lang="en-US" sz="1800" b="1" u="sng" dirty="0">
                <a:latin typeface="Arial Unicode MS" charset="0"/>
              </a:rPr>
              <a:t> </a:t>
            </a:r>
            <a:r>
              <a:rPr lang="en-US" sz="1050" b="1" dirty="0">
                <a:latin typeface="Arial Unicode MS" charset="0"/>
              </a:rPr>
              <a:t>9</a:t>
            </a:r>
            <a:r>
              <a:rPr lang="en-US" sz="1050" dirty="0">
                <a:latin typeface="Arial Unicode MS" charset="0"/>
              </a:rPr>
              <a:t>/27/21</a:t>
            </a:r>
            <a:endParaRPr lang="en-US" sz="1050" b="1" dirty="0">
              <a:latin typeface="Arial Unicode MS" charset="0"/>
            </a:endParaRPr>
          </a:p>
        </p:txBody>
      </p:sp>
      <p:pic>
        <p:nvPicPr>
          <p:cNvPr id="12" name="Picture 11">
            <a:extLst>
              <a:ext uri="{FF2B5EF4-FFF2-40B4-BE49-F238E27FC236}">
                <a16:creationId xmlns:a16="http://schemas.microsoft.com/office/drawing/2014/main" id="{BDA16D62-AAD0-FA59-9F91-46CADD6227A5}"/>
              </a:ext>
            </a:extLst>
          </p:cNvPr>
          <p:cNvPicPr>
            <a:picLocks noChangeAspect="1"/>
          </p:cNvPicPr>
          <p:nvPr/>
        </p:nvPicPr>
        <p:blipFill>
          <a:blip r:embed="rId12"/>
          <a:stretch>
            <a:fillRect/>
          </a:stretch>
        </p:blipFill>
        <p:spPr>
          <a:xfrm>
            <a:off x="7534469" y="2486382"/>
            <a:ext cx="1605950" cy="1122349"/>
          </a:xfrm>
          <a:prstGeom prst="rect">
            <a:avLst/>
          </a:prstGeom>
        </p:spPr>
      </p:pic>
    </p:spTree>
    <p:extLst>
      <p:ext uri="{BB962C8B-B14F-4D97-AF65-F5344CB8AC3E}">
        <p14:creationId xmlns:p14="http://schemas.microsoft.com/office/powerpoint/2010/main" val="2201119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685800" y="838200"/>
            <a:ext cx="7287430" cy="709865"/>
          </a:xfrm>
        </p:spPr>
        <p:txBody>
          <a:bodyPr/>
          <a:lstStyle/>
          <a:p>
            <a:pPr algn="ctr">
              <a:defRPr/>
            </a:pPr>
            <a:r>
              <a:rPr lang="en-US" dirty="0">
                <a:solidFill>
                  <a:srgbClr val="FFFF00"/>
                </a:solidFill>
              </a:rPr>
              <a:t>25-Year of Global </a:t>
            </a:r>
            <a:r>
              <a:rPr lang="en-US" dirty="0">
                <a:solidFill>
                  <a:srgbClr val="FFFF00"/>
                </a:solidFill>
                <a:ea typeface="+mj-ea"/>
                <a:cs typeface="+mj-cs"/>
              </a:rPr>
              <a:t>LCLUC Products: </a:t>
            </a:r>
            <a:r>
              <a:rPr lang="en-US" dirty="0">
                <a:solidFill>
                  <a:srgbClr val="FFFF00"/>
                </a:solidFill>
              </a:rPr>
              <a:t>Summary of </a:t>
            </a:r>
            <a:r>
              <a:rPr lang="en-US" dirty="0">
                <a:solidFill>
                  <a:srgbClr val="FFFF00"/>
                </a:solidFill>
                <a:ea typeface="+mj-ea"/>
                <a:cs typeface="+mj-cs"/>
              </a:rPr>
              <a:t>Achievements </a:t>
            </a:r>
          </a:p>
        </p:txBody>
      </p:sp>
      <p:sp>
        <p:nvSpPr>
          <p:cNvPr id="45059" name="Content Placeholder 2"/>
          <p:cNvSpPr>
            <a:spLocks noGrp="1"/>
          </p:cNvSpPr>
          <p:nvPr>
            <p:ph idx="1"/>
          </p:nvPr>
        </p:nvSpPr>
        <p:spPr>
          <a:xfrm>
            <a:off x="762000" y="2133600"/>
            <a:ext cx="8229600" cy="4495800"/>
          </a:xfrm>
        </p:spPr>
        <p:txBody>
          <a:bodyPr>
            <a:normAutofit fontScale="85000" lnSpcReduction="20000"/>
          </a:bodyPr>
          <a:lstStyle/>
          <a:p>
            <a:pPr eaLnBrk="1" fontAlgn="auto" hangingPunct="1">
              <a:spcAft>
                <a:spcPts val="0"/>
              </a:spcAft>
              <a:buFont typeface="Arial" charset="0"/>
              <a:buNone/>
              <a:defRPr/>
            </a:pPr>
            <a:endParaRPr lang="en-US" sz="1500" dirty="0">
              <a:latin typeface="Trebuchet MS" charset="0"/>
              <a:ea typeface="ヒラギノ角ゴ Pro W3" charset="0"/>
              <a:cs typeface="ヒラギノ角ゴ Pro W3" charset="0"/>
            </a:endParaRPr>
          </a:p>
          <a:p>
            <a:pPr marL="0" indent="0">
              <a:buNone/>
            </a:pPr>
            <a:r>
              <a:rPr lang="en-US" sz="2600" dirty="0"/>
              <a:t>The program has</a:t>
            </a:r>
          </a:p>
          <a:p>
            <a:pPr lvl="1"/>
            <a:r>
              <a:rPr lang="en-US" sz="2100" b="1" dirty="0">
                <a:latin typeface="+mj-lt"/>
              </a:rPr>
              <a:t>provided the basis  for monitoring, reporting and verification (MRV) of agricultural, forest-, and other land-use (AFOLU) change, including wetlands and urban </a:t>
            </a:r>
            <a:r>
              <a:rPr lang="en-US" sz="2100" dirty="0">
                <a:latin typeface="+mj-lt"/>
              </a:rPr>
              <a:t>in the context of the implementation of Carbon Treaties </a:t>
            </a:r>
          </a:p>
          <a:p>
            <a:pPr lvl="1"/>
            <a:r>
              <a:rPr lang="en-US" sz="2100" b="1" dirty="0">
                <a:latin typeface="+mj-lt"/>
              </a:rPr>
              <a:t>created the means to undertake periodic, continuous global assessments</a:t>
            </a:r>
            <a:r>
              <a:rPr lang="en-US" sz="2100" dirty="0">
                <a:latin typeface="+mj-lt"/>
              </a:rPr>
              <a:t> of Land-Cover and Land-Use Change</a:t>
            </a:r>
          </a:p>
          <a:p>
            <a:pPr lvl="1"/>
            <a:r>
              <a:rPr lang="en-US" sz="2100" b="1" dirty="0">
                <a:latin typeface="+mj-lt"/>
              </a:rPr>
              <a:t>quantified rapid changes </a:t>
            </a:r>
            <a:r>
              <a:rPr lang="en-US" sz="2100" dirty="0">
                <a:latin typeface="+mj-lt"/>
              </a:rPr>
              <a:t>in the urban built environment, forest cover, agriculture and wetlands globally – </a:t>
            </a:r>
            <a:r>
              <a:rPr lang="en-US" sz="2100" dirty="0">
                <a:highlight>
                  <a:srgbClr val="FFFF00"/>
                </a:highlight>
                <a:latin typeface="+mj-lt"/>
              </a:rPr>
              <a:t>focus on Hotspots </a:t>
            </a:r>
          </a:p>
          <a:p>
            <a:pPr lvl="1"/>
            <a:r>
              <a:rPr lang="en-US" sz="2100" b="1" dirty="0">
                <a:latin typeface="+mj-lt"/>
              </a:rPr>
              <a:t>provided the primary science rationale </a:t>
            </a:r>
            <a:r>
              <a:rPr lang="en-US" sz="2100" dirty="0">
                <a:latin typeface="+mj-lt"/>
              </a:rPr>
              <a:t>for the Landsat Mission and, more general, Sustainable Land Imaging (SLI)</a:t>
            </a:r>
          </a:p>
          <a:p>
            <a:pPr lvl="1"/>
            <a:r>
              <a:rPr lang="en-US" sz="2100" b="1" dirty="0">
                <a:latin typeface="+mj-lt"/>
                <a:ea typeface="ヒラギノ角ゴ Pro W3" charset="0"/>
                <a:cs typeface="ヒラギノ角ゴ Pro W3" charset="0"/>
              </a:rPr>
              <a:t>developed global </a:t>
            </a:r>
            <a:r>
              <a:rPr lang="en-US" sz="2100" b="1" dirty="0">
                <a:highlight>
                  <a:srgbClr val="FFFF00"/>
                </a:highlight>
                <a:latin typeface="+mj-lt"/>
                <a:ea typeface="ヒラギノ角ゴ Pro W3" charset="0"/>
                <a:cs typeface="ヒラギノ角ゴ Pro W3" charset="0"/>
              </a:rPr>
              <a:t>Landsat-based products</a:t>
            </a:r>
          </a:p>
          <a:p>
            <a:pPr lvl="1"/>
            <a:r>
              <a:rPr lang="en-US" sz="2100" b="1" dirty="0">
                <a:latin typeface="+mj-lt"/>
                <a:ea typeface="ヒラギノ角ゴ Pro W3" charset="0"/>
                <a:cs typeface="ヒラギノ角ゴ Pro W3" charset="0"/>
              </a:rPr>
              <a:t>prototyped new, </a:t>
            </a:r>
            <a:r>
              <a:rPr lang="en-US" sz="2100" b="1" dirty="0">
                <a:highlight>
                  <a:srgbClr val="FFFF00"/>
                </a:highlight>
                <a:latin typeface="+mj-lt"/>
                <a:ea typeface="ヒラギノ角ゴ Pro W3" charset="0"/>
                <a:cs typeface="ヒラギノ角ゴ Pro W3" charset="0"/>
              </a:rPr>
              <a:t>continental-to-global scale data products</a:t>
            </a:r>
            <a:r>
              <a:rPr lang="en-US" sz="2100" dirty="0">
                <a:highlight>
                  <a:srgbClr val="FFFF00"/>
                </a:highlight>
                <a:latin typeface="+mj-lt"/>
                <a:ea typeface="ヒラギノ角ゴ Pro W3" charset="0"/>
                <a:cs typeface="ヒラギノ角ゴ Pro W3" charset="0"/>
              </a:rPr>
              <a:t> </a:t>
            </a:r>
            <a:r>
              <a:rPr lang="en-US" sz="2100" dirty="0">
                <a:latin typeface="+mj-lt"/>
                <a:ea typeface="ヒラギノ角ゴ Pro W3" charset="0"/>
                <a:cs typeface="ヒラギノ角ゴ Pro W3" charset="0"/>
              </a:rPr>
              <a:t>with multi-source land imaging (</a:t>
            </a:r>
            <a:r>
              <a:rPr lang="en-US" sz="2100" dirty="0" err="1">
                <a:latin typeface="+mj-lt"/>
                <a:ea typeface="ヒラギノ角ゴ Pro W3" charset="0"/>
                <a:cs typeface="ヒラギノ角ゴ Pro W3" charset="0"/>
              </a:rPr>
              <a:t>MuSLI</a:t>
            </a:r>
            <a:r>
              <a:rPr lang="en-US" sz="2100" dirty="0">
                <a:latin typeface="+mj-lt"/>
                <a:ea typeface="ヒラギノ角ゴ Pro W3" charset="0"/>
                <a:cs typeface="ヒラギノ角ゴ Pro W3" charset="0"/>
              </a:rPr>
              <a:t>) approaches; developed a </a:t>
            </a:r>
            <a:r>
              <a:rPr lang="en-US" sz="2100" dirty="0">
                <a:highlight>
                  <a:srgbClr val="FFFF00"/>
                </a:highlight>
                <a:latin typeface="+mj-lt"/>
                <a:ea typeface="ヒラギノ角ゴ Pro W3" charset="0"/>
                <a:cs typeface="ヒラギノ角ゴ Pro W3" charset="0"/>
              </a:rPr>
              <a:t>Harmonized Landsat-Sentinel (HLS) dataset</a:t>
            </a:r>
          </a:p>
          <a:p>
            <a:pPr marL="0" indent="0" eaLnBrk="1" fontAlgn="auto" hangingPunct="1">
              <a:spcAft>
                <a:spcPts val="0"/>
              </a:spcAft>
              <a:buNone/>
              <a:defRPr/>
            </a:pPr>
            <a:endParaRPr lang="en-US" sz="1400" dirty="0">
              <a:latin typeface="Trebuchet MS" charset="0"/>
              <a:ea typeface="ヒラギノ角ゴ Pro W3" charset="0"/>
              <a:cs typeface="ヒラギノ角ゴ Pro W3" charset="0"/>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{8C72F5EB-A8D0-3341-9BF8-FB19AA871494}tf10001076</Template>
  <TotalTime>148455</TotalTime>
  <Words>2474</Words>
  <Application>Microsoft Macintosh PowerPoint</Application>
  <PresentationFormat>On-screen Show (4:3)</PresentationFormat>
  <Paragraphs>422</Paragraphs>
  <Slides>24</Slides>
  <Notes>12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24</vt:i4>
      </vt:variant>
    </vt:vector>
  </HeadingPairs>
  <TitlesOfParts>
    <vt:vector size="38" baseType="lpstr">
      <vt:lpstr>Arial Unicode MS</vt:lpstr>
      <vt:lpstr>Arial</vt:lpstr>
      <vt:lpstr>Calibri</vt:lpstr>
      <vt:lpstr>Century Gothic</vt:lpstr>
      <vt:lpstr>Constantia</vt:lpstr>
      <vt:lpstr>Helvetica</vt:lpstr>
      <vt:lpstr>Merriweather Web</vt:lpstr>
      <vt:lpstr>Open Sans</vt:lpstr>
      <vt:lpstr>Open Sans, sans-serif, Arial, Helvetica</vt:lpstr>
      <vt:lpstr>Times</vt:lpstr>
      <vt:lpstr>Times New Roman</vt:lpstr>
      <vt:lpstr>Trebuchet MS</vt:lpstr>
      <vt:lpstr>Wingdings 3</vt:lpstr>
      <vt:lpstr>Ion Boardroom</vt:lpstr>
      <vt:lpstr>Land-Cover/Land-Use Change (LCLUC) Program  </vt:lpstr>
      <vt:lpstr>PowerPoint Presentation</vt:lpstr>
      <vt:lpstr>25 Years of External Interactions: National</vt:lpstr>
      <vt:lpstr>PowerPoint Presentation</vt:lpstr>
      <vt:lpstr>PowerPoint Presentation</vt:lpstr>
      <vt:lpstr>Uniqueness of the LCLUC  Global Science Program</vt:lpstr>
      <vt:lpstr>PowerPoint Presentation</vt:lpstr>
      <vt:lpstr>PowerPoint Presentation</vt:lpstr>
      <vt:lpstr>25-Year of Global LCLUC Products: Summary of Achievements </vt:lpstr>
      <vt:lpstr>PowerPoint Presentation</vt:lpstr>
      <vt:lpstr>15th Anniversary of the New Era  in Landsat Data Utilization</vt:lpstr>
      <vt:lpstr>Landsat-Derived LCLUC Global Products </vt:lpstr>
      <vt:lpstr>Combining optical and microwave data:  Landsat + Sentinel 2 + Sentinel 1</vt:lpstr>
      <vt:lpstr>Harmonized Landsat-Sentinel (HLS) Dataset</vt:lpstr>
      <vt:lpstr>Global LANDSAT-GEDI Forest Canopy Height Product An Exemplary Passive-Active RS Data Synergy</vt:lpstr>
      <vt:lpstr>Zooming-in: Using Very High Resolution Data </vt:lpstr>
      <vt:lpstr>Hotspots of Land Use</vt:lpstr>
      <vt:lpstr>25 Years of Regional Programs:  Summary of Accomplishments</vt:lpstr>
      <vt:lpstr>PowerPoint Presentation</vt:lpstr>
      <vt:lpstr>25 Years of Community Outreach</vt:lpstr>
      <vt:lpstr>25 Years Supporting  Early Career Scientists </vt:lpstr>
      <vt:lpstr>25 years of International LCLUC  Capacity Building</vt:lpstr>
      <vt:lpstr>Near-Term Plans</vt:lpstr>
      <vt:lpstr>PowerPoint Presentation</vt:lpstr>
    </vt:vector>
  </TitlesOfParts>
  <Manager/>
  <Company>LM ES&amp;S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NASA's Land-Cover/Land Use Change Program</dc:title>
  <dc:subject/>
  <dc:creator>LMIT ODIN</dc:creator>
  <cp:keywords/>
  <dc:description/>
  <cp:lastModifiedBy>Gutman, Garik (HQ-DK000)</cp:lastModifiedBy>
  <cp:revision>738</cp:revision>
  <dcterms:created xsi:type="dcterms:W3CDTF">2011-03-03T23:15:00Z</dcterms:created>
  <dcterms:modified xsi:type="dcterms:W3CDTF">2023-05-10T11:47:15Z</dcterms:modified>
  <cp:category/>
</cp:coreProperties>
</file>